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Default Extension="doc" ContentType="application/msword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09" r:id="rId1"/>
  </p:sldMasterIdLst>
  <p:notesMasterIdLst>
    <p:notesMasterId r:id="rId133"/>
  </p:notesMasterIdLst>
  <p:handoutMasterIdLst>
    <p:handoutMasterId r:id="rId134"/>
  </p:handoutMasterIdLst>
  <p:sldIdLst>
    <p:sldId id="919" r:id="rId2"/>
    <p:sldId id="804" r:id="rId3"/>
    <p:sldId id="1090" r:id="rId4"/>
    <p:sldId id="1044" r:id="rId5"/>
    <p:sldId id="1022" r:id="rId6"/>
    <p:sldId id="870" r:id="rId7"/>
    <p:sldId id="1021" r:id="rId8"/>
    <p:sldId id="1023" r:id="rId9"/>
    <p:sldId id="1024" r:id="rId10"/>
    <p:sldId id="833" r:id="rId11"/>
    <p:sldId id="854" r:id="rId12"/>
    <p:sldId id="1045" r:id="rId13"/>
    <p:sldId id="1029" r:id="rId14"/>
    <p:sldId id="968" r:id="rId15"/>
    <p:sldId id="967" r:id="rId16"/>
    <p:sldId id="834" r:id="rId17"/>
    <p:sldId id="975" r:id="rId18"/>
    <p:sldId id="964" r:id="rId19"/>
    <p:sldId id="965" r:id="rId20"/>
    <p:sldId id="1027" r:id="rId21"/>
    <p:sldId id="966" r:id="rId22"/>
    <p:sldId id="974" r:id="rId23"/>
    <p:sldId id="1028" r:id="rId24"/>
    <p:sldId id="1030" r:id="rId25"/>
    <p:sldId id="1031" r:id="rId26"/>
    <p:sldId id="892" r:id="rId27"/>
    <p:sldId id="1032" r:id="rId28"/>
    <p:sldId id="1046" r:id="rId29"/>
    <p:sldId id="1033" r:id="rId30"/>
    <p:sldId id="1035" r:id="rId31"/>
    <p:sldId id="1036" r:id="rId32"/>
    <p:sldId id="1037" r:id="rId33"/>
    <p:sldId id="1038" r:id="rId34"/>
    <p:sldId id="1039" r:id="rId35"/>
    <p:sldId id="910" r:id="rId36"/>
    <p:sldId id="1047" r:id="rId37"/>
    <p:sldId id="1048" r:id="rId38"/>
    <p:sldId id="925" r:id="rId39"/>
    <p:sldId id="1049" r:id="rId40"/>
    <p:sldId id="994" r:id="rId41"/>
    <p:sldId id="995" r:id="rId42"/>
    <p:sldId id="926" r:id="rId43"/>
    <p:sldId id="1000" r:id="rId44"/>
    <p:sldId id="998" r:id="rId45"/>
    <p:sldId id="999" r:id="rId46"/>
    <p:sldId id="997" r:id="rId47"/>
    <p:sldId id="996" r:id="rId48"/>
    <p:sldId id="981" r:id="rId49"/>
    <p:sldId id="990" r:id="rId50"/>
    <p:sldId id="982" r:id="rId51"/>
    <p:sldId id="983" r:id="rId52"/>
    <p:sldId id="984" r:id="rId53"/>
    <p:sldId id="993" r:id="rId54"/>
    <p:sldId id="986" r:id="rId55"/>
    <p:sldId id="987" r:id="rId56"/>
    <p:sldId id="988" r:id="rId57"/>
    <p:sldId id="929" r:id="rId58"/>
    <p:sldId id="1041" r:id="rId59"/>
    <p:sldId id="930" r:id="rId60"/>
    <p:sldId id="1002" r:id="rId61"/>
    <p:sldId id="1005" r:id="rId62"/>
    <p:sldId id="1042" r:id="rId63"/>
    <p:sldId id="1043" r:id="rId64"/>
    <p:sldId id="1007" r:id="rId65"/>
    <p:sldId id="1050" r:id="rId66"/>
    <p:sldId id="1051" r:id="rId67"/>
    <p:sldId id="1061" r:id="rId68"/>
    <p:sldId id="1064" r:id="rId69"/>
    <p:sldId id="1052" r:id="rId70"/>
    <p:sldId id="1053" r:id="rId71"/>
    <p:sldId id="1054" r:id="rId72"/>
    <p:sldId id="1056" r:id="rId73"/>
    <p:sldId id="1055" r:id="rId74"/>
    <p:sldId id="1057" r:id="rId75"/>
    <p:sldId id="1091" r:id="rId76"/>
    <p:sldId id="1058" r:id="rId77"/>
    <p:sldId id="1059" r:id="rId78"/>
    <p:sldId id="1060" r:id="rId79"/>
    <p:sldId id="928" r:id="rId80"/>
    <p:sldId id="858" r:id="rId81"/>
    <p:sldId id="1062" r:id="rId82"/>
    <p:sldId id="792" r:id="rId83"/>
    <p:sldId id="809" r:id="rId84"/>
    <p:sldId id="936" r:id="rId85"/>
    <p:sldId id="1063" r:id="rId86"/>
    <p:sldId id="918" r:id="rId87"/>
    <p:sldId id="1066" r:id="rId88"/>
    <p:sldId id="1018" r:id="rId89"/>
    <p:sldId id="1065" r:id="rId90"/>
    <p:sldId id="1017" r:id="rId91"/>
    <p:sldId id="1014" r:id="rId92"/>
    <p:sldId id="1019" r:id="rId93"/>
    <p:sldId id="1067" r:id="rId94"/>
    <p:sldId id="1020" r:id="rId95"/>
    <p:sldId id="1068" r:id="rId96"/>
    <p:sldId id="1085" r:id="rId97"/>
    <p:sldId id="1069" r:id="rId98"/>
    <p:sldId id="1070" r:id="rId99"/>
    <p:sldId id="1092" r:id="rId100"/>
    <p:sldId id="978" r:id="rId101"/>
    <p:sldId id="956" r:id="rId102"/>
    <p:sldId id="1071" r:id="rId103"/>
    <p:sldId id="976" r:id="rId104"/>
    <p:sldId id="1087" r:id="rId105"/>
    <p:sldId id="1086" r:id="rId106"/>
    <p:sldId id="1088" r:id="rId107"/>
    <p:sldId id="905" r:id="rId108"/>
    <p:sldId id="946" r:id="rId109"/>
    <p:sldId id="947" r:id="rId110"/>
    <p:sldId id="1072" r:id="rId111"/>
    <p:sldId id="1073" r:id="rId112"/>
    <p:sldId id="1076" r:id="rId113"/>
    <p:sldId id="1075" r:id="rId114"/>
    <p:sldId id="1074" r:id="rId115"/>
    <p:sldId id="1077" r:id="rId116"/>
    <p:sldId id="1078" r:id="rId117"/>
    <p:sldId id="1079" r:id="rId118"/>
    <p:sldId id="1096" r:id="rId119"/>
    <p:sldId id="1098" r:id="rId120"/>
    <p:sldId id="1097" r:id="rId121"/>
    <p:sldId id="916" r:id="rId122"/>
    <p:sldId id="861" r:id="rId123"/>
    <p:sldId id="859" r:id="rId124"/>
    <p:sldId id="1081" r:id="rId125"/>
    <p:sldId id="963" r:id="rId126"/>
    <p:sldId id="885" r:id="rId127"/>
    <p:sldId id="1082" r:id="rId128"/>
    <p:sldId id="1083" r:id="rId129"/>
    <p:sldId id="1084" r:id="rId130"/>
    <p:sldId id="962" r:id="rId131"/>
    <p:sldId id="1089" r:id="rId1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4260F"/>
    <a:srgbClr val="09210C"/>
    <a:srgbClr val="111A10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3" autoAdjust="0"/>
    <p:restoredTop sz="94721" autoAdjust="0"/>
  </p:normalViewPr>
  <p:slideViewPr>
    <p:cSldViewPr>
      <p:cViewPr varScale="1">
        <p:scale>
          <a:sx n="83" d="100"/>
          <a:sy n="83" d="100"/>
        </p:scale>
        <p:origin x="-3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DBF05-5A7F-455B-AEFC-9886015AC9E1}" type="doc">
      <dgm:prSet loTypeId="urn:microsoft.com/office/officeart/2005/8/layout/arrow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230073-912A-4833-84D1-EC56BA000BAC}">
      <dgm:prSet phldrT="[Text]" custT="1"/>
      <dgm:spPr/>
      <dgm:t>
        <a:bodyPr/>
        <a:lstStyle/>
        <a:p>
          <a:r>
            <a:rPr lang="en-US" sz="2800" dirty="0" smtClean="0"/>
            <a:t>*  2008  -  dropped by more than 20 percent</a:t>
          </a:r>
        </a:p>
        <a:p>
          <a:r>
            <a:rPr lang="en-US" sz="2800" dirty="0" smtClean="0"/>
            <a:t>*  2009   -  ½ percent increase from 2008 </a:t>
          </a:r>
        </a:p>
        <a:p>
          <a:r>
            <a:rPr lang="en-US" sz="2800" dirty="0" smtClean="0"/>
            <a:t>*  2010    -  following the previous two years </a:t>
          </a:r>
        </a:p>
      </dgm:t>
    </dgm:pt>
    <dgm:pt modelId="{7EF3C4E3-F2B2-48E3-B6F4-A1CF34811FE8}" type="parTrans" cxnId="{87ED27D4-7F09-49A0-9A73-CFFE72B64DF1}">
      <dgm:prSet/>
      <dgm:spPr/>
      <dgm:t>
        <a:bodyPr/>
        <a:lstStyle/>
        <a:p>
          <a:endParaRPr lang="en-US"/>
        </a:p>
      </dgm:t>
    </dgm:pt>
    <dgm:pt modelId="{89ACAC2E-A432-4329-812C-696A9958269F}" type="sibTrans" cxnId="{87ED27D4-7F09-49A0-9A73-CFFE72B64DF1}">
      <dgm:prSet/>
      <dgm:spPr/>
      <dgm:t>
        <a:bodyPr/>
        <a:lstStyle/>
        <a:p>
          <a:endParaRPr lang="en-US"/>
        </a:p>
      </dgm:t>
    </dgm:pt>
    <dgm:pt modelId="{B1D92321-A0FC-4F7D-BA5F-7A4027231D08}">
      <dgm:prSet/>
      <dgm:spPr/>
      <dgm:t>
        <a:bodyPr/>
        <a:lstStyle/>
        <a:p>
          <a:endParaRPr lang="en-US" dirty="0" smtClean="0"/>
        </a:p>
      </dgm:t>
    </dgm:pt>
    <dgm:pt modelId="{E27A379B-E5F6-4C20-91C6-413185BBEFA8}" type="sibTrans" cxnId="{B114223C-B3C4-4805-B1B8-550EB5F67E38}">
      <dgm:prSet/>
      <dgm:spPr/>
      <dgm:t>
        <a:bodyPr/>
        <a:lstStyle/>
        <a:p>
          <a:endParaRPr lang="en-US"/>
        </a:p>
      </dgm:t>
    </dgm:pt>
    <dgm:pt modelId="{871077C1-14E8-4256-A5D8-449DBBFAE4EA}" type="parTrans" cxnId="{B114223C-B3C4-4805-B1B8-550EB5F67E38}">
      <dgm:prSet/>
      <dgm:spPr/>
      <dgm:t>
        <a:bodyPr/>
        <a:lstStyle/>
        <a:p>
          <a:endParaRPr lang="en-US"/>
        </a:p>
      </dgm:t>
    </dgm:pt>
    <dgm:pt modelId="{8333D6E5-FF9F-41DD-BCB5-371556EBE9B7}" type="pres">
      <dgm:prSet presAssocID="{F5DDBF05-5A7F-455B-AEFC-9886015AC9E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B367BD-0958-4BEF-BF38-24DF86B620FC}" type="pres">
      <dgm:prSet presAssocID="{22230073-912A-4833-84D1-EC56BA000BAC}" presName="upArrow" presStyleLbl="node1" presStyleIdx="0" presStyleCnt="2" custFlipVert="1" custFlipHor="0" custScaleX="2619" custScaleY="2170" custLinFactNeighborX="-19641" custLinFactNeighborY="-14467"/>
      <dgm:spPr/>
    </dgm:pt>
    <dgm:pt modelId="{7C148BC5-22E3-4BF6-B96B-5AC0A12A2965}" type="pres">
      <dgm:prSet presAssocID="{22230073-912A-4833-84D1-EC56BA000BAC}" presName="upArrowText" presStyleLbl="revTx" presStyleIdx="0" presStyleCnt="2" custScaleX="17857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A2311-5DD4-49E1-9A26-4CF7224267CA}" type="pres">
      <dgm:prSet presAssocID="{B1D92321-A0FC-4F7D-BA5F-7A4027231D08}" presName="downArrow" presStyleLbl="node1" presStyleIdx="1" presStyleCnt="2" custLinFactNeighborX="81769" custLinFactNeighborY="-7527"/>
      <dgm:spPr/>
    </dgm:pt>
    <dgm:pt modelId="{67DCBA5E-89A2-4DEF-A464-224EE246AFCC}" type="pres">
      <dgm:prSet presAssocID="{B1D92321-A0FC-4F7D-BA5F-7A4027231D08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950F98-D085-4329-9B67-227B04B2B283}" type="presOf" srcId="{B1D92321-A0FC-4F7D-BA5F-7A4027231D08}" destId="{67DCBA5E-89A2-4DEF-A464-224EE246AFCC}" srcOrd="0" destOrd="0" presId="urn:microsoft.com/office/officeart/2005/8/layout/arrow4"/>
    <dgm:cxn modelId="{DD977B87-CF1C-45A6-AA29-5238145AF4F0}" type="presOf" srcId="{22230073-912A-4833-84D1-EC56BA000BAC}" destId="{7C148BC5-22E3-4BF6-B96B-5AC0A12A2965}" srcOrd="0" destOrd="0" presId="urn:microsoft.com/office/officeart/2005/8/layout/arrow4"/>
    <dgm:cxn modelId="{87ED27D4-7F09-49A0-9A73-CFFE72B64DF1}" srcId="{F5DDBF05-5A7F-455B-AEFC-9886015AC9E1}" destId="{22230073-912A-4833-84D1-EC56BA000BAC}" srcOrd="0" destOrd="0" parTransId="{7EF3C4E3-F2B2-48E3-B6F4-A1CF34811FE8}" sibTransId="{89ACAC2E-A432-4329-812C-696A9958269F}"/>
    <dgm:cxn modelId="{B114223C-B3C4-4805-B1B8-550EB5F67E38}" srcId="{F5DDBF05-5A7F-455B-AEFC-9886015AC9E1}" destId="{B1D92321-A0FC-4F7D-BA5F-7A4027231D08}" srcOrd="1" destOrd="0" parTransId="{871077C1-14E8-4256-A5D8-449DBBFAE4EA}" sibTransId="{E27A379B-E5F6-4C20-91C6-413185BBEFA8}"/>
    <dgm:cxn modelId="{2198BD58-1914-48E8-BA4E-617EECC1CFBB}" type="presOf" srcId="{F5DDBF05-5A7F-455B-AEFC-9886015AC9E1}" destId="{8333D6E5-FF9F-41DD-BCB5-371556EBE9B7}" srcOrd="0" destOrd="0" presId="urn:microsoft.com/office/officeart/2005/8/layout/arrow4"/>
    <dgm:cxn modelId="{50BD620B-D4A2-46A1-98AB-F6C9EDF0FD5B}" type="presParOf" srcId="{8333D6E5-FF9F-41DD-BCB5-371556EBE9B7}" destId="{F2B367BD-0958-4BEF-BF38-24DF86B620FC}" srcOrd="0" destOrd="0" presId="urn:microsoft.com/office/officeart/2005/8/layout/arrow4"/>
    <dgm:cxn modelId="{14AF2D96-4208-4CEF-8000-9D2EDC829C84}" type="presParOf" srcId="{8333D6E5-FF9F-41DD-BCB5-371556EBE9B7}" destId="{7C148BC5-22E3-4BF6-B96B-5AC0A12A2965}" srcOrd="1" destOrd="0" presId="urn:microsoft.com/office/officeart/2005/8/layout/arrow4"/>
    <dgm:cxn modelId="{BCB5EDAF-8197-468B-8C51-C85978FD3CF4}" type="presParOf" srcId="{8333D6E5-FF9F-41DD-BCB5-371556EBE9B7}" destId="{7A3A2311-5DD4-49E1-9A26-4CF7224267CA}" srcOrd="2" destOrd="0" presId="urn:microsoft.com/office/officeart/2005/8/layout/arrow4"/>
    <dgm:cxn modelId="{735B5EFE-8124-4276-85FB-07D69E64CC78}" type="presParOf" srcId="{8333D6E5-FF9F-41DD-BCB5-371556EBE9B7}" destId="{67DCBA5E-89A2-4DEF-A464-224EE246AFCC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B367BD-0958-4BEF-BF38-24DF86B620FC}">
      <dsp:nvSpPr>
        <dsp:cNvPr id="0" name=""/>
        <dsp:cNvSpPr/>
      </dsp:nvSpPr>
      <dsp:spPr>
        <a:xfrm flipV="1">
          <a:off x="-493359" y="0"/>
          <a:ext cx="71125" cy="49209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148BC5-22E3-4BF6-B96B-5AC0A12A2965}">
      <dsp:nvSpPr>
        <dsp:cNvPr id="0" name=""/>
        <dsp:cNvSpPr/>
      </dsp:nvSpPr>
      <dsp:spPr>
        <a:xfrm>
          <a:off x="493379" y="0"/>
          <a:ext cx="8229580" cy="226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*  2008  -  dropped by more than 20 percent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*  2009   -  ½ percent increase from 2008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*  2010    -  following the previous two years </a:t>
          </a:r>
        </a:p>
      </dsp:txBody>
      <dsp:txXfrm>
        <a:off x="493379" y="0"/>
        <a:ext cx="8229580" cy="2267712"/>
      </dsp:txXfrm>
    </dsp:sp>
    <dsp:sp modelId="{7A3A2311-5DD4-49E1-9A26-4CF7224267CA}">
      <dsp:nvSpPr>
        <dsp:cNvPr id="0" name=""/>
        <dsp:cNvSpPr/>
      </dsp:nvSpPr>
      <dsp:spPr>
        <a:xfrm>
          <a:off x="2542027" y="2285997"/>
          <a:ext cx="2715768" cy="2267712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DCBA5E-89A2-4DEF-A464-224EE246AFCC}">
      <dsp:nvSpPr>
        <dsp:cNvPr id="0" name=""/>
        <dsp:cNvSpPr/>
      </dsp:nvSpPr>
      <dsp:spPr>
        <a:xfrm>
          <a:off x="3118611" y="2456688"/>
          <a:ext cx="4608576" cy="226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 smtClean="0"/>
        </a:p>
      </dsp:txBody>
      <dsp:txXfrm>
        <a:off x="3118611" y="2456688"/>
        <a:ext cx="4608576" cy="2267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798FC8-C6EF-406C-892F-88D50F2ED3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EE7ABC8-F3B1-4110-97AA-68953F022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47FEA-4A0A-48B9-B533-7A5DEAA6CF0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0A93F-CF2B-4FC5-A24B-230A40188F6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D7022-9BB6-4AE4-8396-AB7B0F7FAD2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6661-CCFC-4A34-BCF4-853307BAD5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F41B-E617-46A0-A1F2-4CAFDEAC11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FC721-99FE-4CD8-B24D-7B54FE73B2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D846A-20D1-4A95-B5E6-BEE9668D2A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079D4-755F-4929-88DC-AAA0D5C95BD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6660C-16CF-4795-BFA6-19297742A0A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2D671-72C5-4EA2-8B4C-253135419F9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D49FC-92A3-43F2-841C-B4E4AA2CB2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8F9A9-FB40-4C43-BA12-3FFEE48A368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3CD38-ECC7-485F-93FC-437F29734D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2CC6CB0E-049D-4123-9A6F-180C840301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8A64B16-AB9E-4151-BCF6-66EBC5F4F2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10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  <p:sldLayoutId id="2147484921" r:id="rId12"/>
    <p:sldLayoutId id="2147484923" r:id="rId13"/>
    <p:sldLayoutId id="214748492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ttawaPAN10-3-10ii_edited-1.JPG"/>
          <p:cNvPicPr>
            <a:picLocks noChangeAspect="1"/>
          </p:cNvPicPr>
          <p:nvPr/>
        </p:nvPicPr>
        <p:blipFill>
          <a:blip r:embed="rId2" cstate="print"/>
          <a:srcRect l="11267" r="5151"/>
          <a:stretch>
            <a:fillRect/>
          </a:stretch>
        </p:blipFill>
        <p:spPr>
          <a:xfrm>
            <a:off x="-375870" y="0"/>
            <a:ext cx="1005616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382000" cy="609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accent1"/>
                </a:solidFill>
              </a:rPr>
              <a:t>City of Ottawa</a:t>
            </a:r>
            <a:r>
              <a:rPr lang="en-US" sz="4000" dirty="0" smtClean="0">
                <a:solidFill>
                  <a:schemeClr val="accent1"/>
                </a:solidFill>
              </a:rPr>
              <a:t/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chemeClr val="accent1"/>
                </a:solidFill>
              </a:rPr>
              <a:t/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chemeClr val="accent1"/>
                </a:solidFill>
              </a:rPr>
              <a:t/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4000" dirty="0" smtClean="0">
                <a:solidFill>
                  <a:schemeClr val="accent1"/>
                </a:solidFill>
              </a:rPr>
              <a:t>STATE OF THE CITY</a:t>
            </a:r>
            <a: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</a:br>
            <a: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</a:br>
            <a: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accent1"/>
                </a:solidFill>
                <a:latin typeface="Imprint MT Shadow" pitchFamily="82" charset="0"/>
              </a:rPr>
            </a:b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Imprint MT Shadow" pitchFamily="82" charset="0"/>
              </a:rPr>
            </a:br>
            <a:r>
              <a:rPr lang="en-US" sz="4000" dirty="0" smtClean="0">
                <a:solidFill>
                  <a:srgbClr val="663300"/>
                </a:solidFill>
                <a:latin typeface="Imprint MT Shadow" pitchFamily="82" charset="0"/>
              </a:rPr>
              <a:t/>
            </a:r>
            <a:br>
              <a:rPr lang="en-US" sz="4000" dirty="0" smtClean="0">
                <a:solidFill>
                  <a:srgbClr val="663300"/>
                </a:solidFill>
                <a:latin typeface="Imprint MT Shadow" pitchFamily="82" charset="0"/>
              </a:rPr>
            </a:br>
            <a:r>
              <a:rPr lang="en-US" sz="2800" dirty="0" smtClean="0">
                <a:solidFill>
                  <a:schemeClr val="tx1"/>
                </a:solidFill>
              </a:rPr>
              <a:t>Thursday, October 7, 2010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11:30 a.m.</a:t>
            </a:r>
            <a:endParaRPr lang="en-US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28800"/>
            <a:ext cx="5943600" cy="144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Ottawa Regional Hospital </a:t>
            </a:r>
            <a:br>
              <a:rPr lang="en-US" sz="4000" dirty="0" smtClean="0"/>
            </a:br>
            <a:r>
              <a:rPr lang="en-US" sz="4000" dirty="0" smtClean="0"/>
              <a:t>Urgent </a:t>
            </a:r>
            <a:br>
              <a:rPr lang="en-US" sz="4000" dirty="0" smtClean="0"/>
            </a:br>
            <a:r>
              <a:rPr lang="en-US" sz="4000" dirty="0" smtClean="0"/>
              <a:t>Visit </a:t>
            </a:r>
            <a:br>
              <a:rPr lang="en-US" sz="4000" dirty="0" smtClean="0"/>
            </a:br>
            <a:r>
              <a:rPr lang="en-US" sz="4000" dirty="0" smtClean="0"/>
              <a:t>Center </a:t>
            </a:r>
            <a:endParaRPr lang="en-US" sz="4000" dirty="0"/>
          </a:p>
        </p:txBody>
      </p:sp>
      <p:pic>
        <p:nvPicPr>
          <p:cNvPr id="8" name="Content Placeholder 7" descr="Ottawa State of the City 9-2010 11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442" t="17274" r="1506" b="32123"/>
          <a:stretch>
            <a:fillRect/>
          </a:stretch>
        </p:blipFill>
        <p:spPr>
          <a:xfrm>
            <a:off x="456686" y="4114800"/>
            <a:ext cx="7544314" cy="2590800"/>
          </a:xfrm>
        </p:spPr>
      </p:pic>
      <p:pic>
        <p:nvPicPr>
          <p:cNvPr id="9" name="Content Placeholder 6" descr="Ottawa State of the City 9-2010 11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t="19079"/>
          <a:stretch>
            <a:fillRect/>
          </a:stretch>
        </p:blipFill>
        <p:spPr>
          <a:xfrm>
            <a:off x="3200400" y="1600200"/>
            <a:ext cx="5519057" cy="29718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ttawa State of the City 9-2010 061-1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 l="31250" b="1574"/>
          <a:stretch>
            <a:fillRect/>
          </a:stretch>
        </p:blipFill>
        <p:spPr>
          <a:xfrm>
            <a:off x="6002628" y="-228599"/>
            <a:ext cx="3293772" cy="708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11" descr="2010 River Games 19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9978" r="8111" b="2850"/>
          <a:stretch>
            <a:fillRect/>
          </a:stretch>
        </p:blipFill>
        <p:spPr>
          <a:xfrm>
            <a:off x="-152400" y="-566736"/>
            <a:ext cx="2667000" cy="750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ntent Placeholder 9" descr="2010 River Games 204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l="14566" r="6364" b="1694"/>
          <a:stretch>
            <a:fillRect/>
          </a:stretch>
        </p:blipFill>
        <p:spPr>
          <a:xfrm>
            <a:off x="2362200" y="-304800"/>
            <a:ext cx="3869028" cy="72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>
          <a:xfrm>
            <a:off x="1371600" y="2317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Jordan Block</a:t>
            </a:r>
            <a:endParaRPr lang="en-US" dirty="0"/>
          </a:p>
        </p:txBody>
      </p:sp>
      <p:pic>
        <p:nvPicPr>
          <p:cNvPr id="10" name="Content Placeholder 9" descr="Ottawa state of the city round 2 9-2010 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4507" t="23810" r="9424" b="39843"/>
          <a:stretch>
            <a:fillRect/>
          </a:stretch>
        </p:blipFill>
        <p:spPr>
          <a:xfrm>
            <a:off x="152400" y="3505200"/>
            <a:ext cx="8950712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13" descr="CourthouseDowntown8-23-10ii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09427" y="1528137"/>
            <a:ext cx="5381773" cy="296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15" descr="CourthouseFramed8-23-10Larg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856514" y="0"/>
            <a:ext cx="3211286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4040188" cy="887952"/>
          </a:xfrm>
        </p:spPr>
        <p:txBody>
          <a:bodyPr/>
          <a:lstStyle/>
          <a:p>
            <a:pPr algn="ctr"/>
            <a:r>
              <a:rPr lang="en-US" sz="3800" dirty="0" smtClean="0"/>
              <a:t>Washington Park </a:t>
            </a:r>
          </a:p>
          <a:p>
            <a:pPr algn="ctr"/>
            <a:r>
              <a:rPr lang="en-US" dirty="0" smtClean="0"/>
              <a:t>Volunteer - Anna Mattes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3"/>
          </p:nvPr>
        </p:nvSpPr>
        <p:spPr>
          <a:xfrm>
            <a:off x="4721225" y="2545557"/>
            <a:ext cx="4041775" cy="95964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100" dirty="0" smtClean="0"/>
              <a:t>Reddick</a:t>
            </a:r>
            <a:r>
              <a:rPr lang="en-US" sz="3900" dirty="0" smtClean="0"/>
              <a:t> Mansion</a:t>
            </a:r>
          </a:p>
          <a:p>
            <a:pPr algn="ctr"/>
            <a:r>
              <a:rPr lang="en-US" dirty="0" smtClean="0"/>
              <a:t>Volunteer - Twila Yednock</a:t>
            </a:r>
            <a:endParaRPr lang="en-US" dirty="0"/>
          </a:p>
        </p:txBody>
      </p:sp>
      <p:pic>
        <p:nvPicPr>
          <p:cNvPr id="11" name="Content Placeholder 10" descr="2010 River Games 18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8736" y="2133600"/>
            <a:ext cx="4237064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15" descr="2010 River Games 17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25506" y="3581400"/>
            <a:ext cx="4466094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ttawa State of the City 9-2010 096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 l="28046" t="28472" r="24399" b="30391"/>
          <a:stretch>
            <a:fillRect/>
          </a:stretch>
        </p:blipFill>
        <p:spPr>
          <a:xfrm>
            <a:off x="5715000" y="3192780"/>
            <a:ext cx="2819400" cy="366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 descr="Ottawa State of the City 9-2010 09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19404" r="2100" b="8522"/>
          <a:stretch>
            <a:fillRect/>
          </a:stretch>
        </p:blipFill>
        <p:spPr>
          <a:xfrm>
            <a:off x="152400" y="1143000"/>
            <a:ext cx="4953000" cy="547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 descr="Ottawa State of the City 9-2010 097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t="10256" r="2005"/>
          <a:stretch>
            <a:fillRect/>
          </a:stretch>
        </p:blipFill>
        <p:spPr>
          <a:xfrm>
            <a:off x="4267200" y="304799"/>
            <a:ext cx="4757567" cy="289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Architecture</a:t>
            </a:r>
            <a:endParaRPr lang="en-US" dirty="0"/>
          </a:p>
        </p:txBody>
      </p:sp>
      <p:pic>
        <p:nvPicPr>
          <p:cNvPr id="8" name="Content Placeholder 7" descr="MEP_45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94149"/>
            <a:ext cx="4038600" cy="2687339"/>
          </a:xfrm>
        </p:spPr>
      </p:pic>
      <p:pic>
        <p:nvPicPr>
          <p:cNvPr id="14" name="Content Placeholder 13" descr="MEP_44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94149"/>
            <a:ext cx="4038600" cy="2687339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Peoples </a:t>
            </a:r>
            <a:r>
              <a:rPr lang="en-US" sz="4400" dirty="0" smtClean="0"/>
              <a:t>Economic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Development Corporation</a:t>
            </a:r>
            <a:endParaRPr lang="en-US" sz="4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4" t="20832" r="3653" b="7993"/>
          <a:stretch>
            <a:fillRect/>
          </a:stretch>
        </p:blipFill>
        <p:spPr bwMode="auto">
          <a:xfrm>
            <a:off x="838200" y="2209800"/>
            <a:ext cx="737653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Historic Architecture</a:t>
            </a:r>
            <a:endParaRPr lang="en-US" dirty="0"/>
          </a:p>
        </p:txBody>
      </p:sp>
      <p:pic>
        <p:nvPicPr>
          <p:cNvPr id="10" name="Content Placeholder 9" descr="MEP_45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1315" y="1920875"/>
            <a:ext cx="2950369" cy="4433888"/>
          </a:xfrm>
        </p:spPr>
      </p:pic>
      <p:pic>
        <p:nvPicPr>
          <p:cNvPr id="12" name="Content Placeholder 11" descr="MEP_46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92315" y="1920875"/>
            <a:ext cx="2950369" cy="443388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SC003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1754" t="7066" r="3508" b="8723"/>
          <a:stretch>
            <a:fillRect/>
          </a:stretch>
        </p:blipFill>
        <p:spPr bwMode="auto">
          <a:xfrm>
            <a:off x="152400" y="3581400"/>
            <a:ext cx="49149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Ottawa State of the City 3 0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660" t="5400" r="9434" b="18041"/>
          <a:stretch>
            <a:fillRect/>
          </a:stretch>
        </p:blipFill>
        <p:spPr>
          <a:xfrm>
            <a:off x="2641600" y="152400"/>
            <a:ext cx="635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62600" y="4572000"/>
            <a:ext cx="34290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Madison </a:t>
            </a:r>
            <a:br>
              <a:rPr lang="en-US" dirty="0" smtClean="0"/>
            </a:br>
            <a:r>
              <a:rPr lang="en-US" dirty="0" smtClean="0"/>
              <a:t>Street Living</a:t>
            </a:r>
            <a:endParaRPr lang="en-US" dirty="0"/>
          </a:p>
        </p:txBody>
      </p:sp>
      <p:sp>
        <p:nvSpPr>
          <p:cNvPr id="110595" name="TextBox 12"/>
          <p:cNvSpPr txBox="1">
            <a:spLocks noChangeArrowheads="1"/>
          </p:cNvSpPr>
          <p:nvPr/>
        </p:nvSpPr>
        <p:spPr bwMode="auto">
          <a:xfrm>
            <a:off x="685800" y="3276600"/>
            <a:ext cx="1447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BEFORE</a:t>
            </a:r>
          </a:p>
        </p:txBody>
      </p:sp>
      <p:sp>
        <p:nvSpPr>
          <p:cNvPr id="110597" name="TextBox 11"/>
          <p:cNvSpPr txBox="1">
            <a:spLocks noChangeArrowheads="1"/>
          </p:cNvSpPr>
          <p:nvPr/>
        </p:nvSpPr>
        <p:spPr bwMode="auto">
          <a:xfrm>
            <a:off x="7239000" y="381000"/>
            <a:ext cx="162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AFTER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38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cap="all" dirty="0" smtClean="0"/>
              <a:t>Special Events </a:t>
            </a:r>
            <a:br>
              <a:rPr lang="en-US" cap="all" dirty="0" smtClean="0"/>
            </a:br>
            <a:r>
              <a:rPr lang="en-US" cap="all" dirty="0" smtClean="0"/>
              <a:t>and </a:t>
            </a:r>
            <a:br>
              <a:rPr lang="en-US" cap="all" dirty="0" smtClean="0"/>
            </a:br>
            <a:r>
              <a:rPr lang="en-US" cap="all" dirty="0" smtClean="0"/>
              <a:t>Tourism</a:t>
            </a:r>
            <a:endParaRPr lang="en-US" cap="al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Special Events Committee</a:t>
            </a:r>
            <a:endParaRPr lang="en-US" dirty="0"/>
          </a:p>
        </p:txBody>
      </p:sp>
      <p:sp>
        <p:nvSpPr>
          <p:cNvPr id="95235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97038"/>
            <a:ext cx="5410200" cy="29511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4000" dirty="0" smtClean="0"/>
              <a:t>Cruise Night</a:t>
            </a:r>
          </a:p>
          <a:p>
            <a:pPr eaLnBrk="1" hangingPunct="1"/>
            <a:r>
              <a:rPr lang="en-US" sz="4000" dirty="0" smtClean="0"/>
              <a:t>Music in the Park</a:t>
            </a:r>
          </a:p>
          <a:p>
            <a:pPr eaLnBrk="1" hangingPunct="1"/>
            <a:r>
              <a:rPr lang="en-US" sz="4000" dirty="0" smtClean="0"/>
              <a:t>Scarecrow Festival</a:t>
            </a:r>
          </a:p>
          <a:p>
            <a:pPr eaLnBrk="1" hangingPunct="1"/>
            <a:r>
              <a:rPr lang="en-US" sz="4000" dirty="0" smtClean="0"/>
              <a:t>Green Fete Festival</a:t>
            </a:r>
          </a:p>
          <a:p>
            <a:pPr eaLnBrk="1" hangingPunct="1"/>
            <a:r>
              <a:rPr lang="en-US" sz="4000" dirty="0" smtClean="0"/>
              <a:t>Ice Odyssey</a:t>
            </a:r>
          </a:p>
        </p:txBody>
      </p:sp>
      <p:pic>
        <p:nvPicPr>
          <p:cNvPr id="9" name="Content Placeholder 7" descr="Green Fet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524000"/>
            <a:ext cx="4038600" cy="2685669"/>
          </a:xfrm>
          <a:prstGeom prst="rect">
            <a:avLst/>
          </a:prstGeom>
        </p:spPr>
      </p:pic>
      <p:pic>
        <p:nvPicPr>
          <p:cNvPr id="11" name="Content Placeholder 10" descr="Ice Odysse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8302" t="2837" r="35849" b="695"/>
          <a:stretch>
            <a:fillRect/>
          </a:stretch>
        </p:blipFill>
        <p:spPr>
          <a:xfrm>
            <a:off x="3200400" y="4038600"/>
            <a:ext cx="1447800" cy="25908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Ottawa state of the city round 2 9-2010 027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rcRect t="29834" r="2674" b="10505"/>
          <a:stretch>
            <a:fillRect/>
          </a:stretch>
        </p:blipFill>
        <p:spPr>
          <a:xfrm>
            <a:off x="2362200" y="3657600"/>
            <a:ext cx="6725266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 descr="Ottawa state of the city round 2 9-2010 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2270" t="22179" r="99" b="21521"/>
          <a:stretch>
            <a:fillRect/>
          </a:stretch>
        </p:blipFill>
        <p:spPr>
          <a:xfrm>
            <a:off x="9235" y="0"/>
            <a:ext cx="913476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Ottawa State of the City 9-2010 009.jp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lum bright="10000"/>
          </a:blip>
          <a:srcRect l="4545" t="8399" r="2273" b="-2162"/>
          <a:stretch>
            <a:fillRect/>
          </a:stretch>
        </p:blipFill>
        <p:spPr>
          <a:xfrm>
            <a:off x="76200" y="3428999"/>
            <a:ext cx="2267565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0"/>
          <p:cNvSpPr>
            <a:spLocks noGrp="1"/>
          </p:cNvSpPr>
          <p:nvPr>
            <p:ph type="title" sz="quarter"/>
          </p:nvPr>
        </p:nvSpPr>
        <p:spPr>
          <a:xfrm>
            <a:off x="228600" y="-152400"/>
            <a:ext cx="8229600" cy="960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Mental Health Facility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Festival of Lights</a:t>
            </a:r>
            <a:endParaRPr lang="en-US" dirty="0"/>
          </a:p>
        </p:txBody>
      </p:sp>
      <p:pic>
        <p:nvPicPr>
          <p:cNvPr id="95236" name="Content Placeholder 6" descr="Christmas Parade 2007 0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828800"/>
            <a:ext cx="6172200" cy="462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Music in The Park</a:t>
            </a:r>
            <a:endParaRPr lang="en-US" dirty="0"/>
          </a:p>
        </p:txBody>
      </p:sp>
      <p:pic>
        <p:nvPicPr>
          <p:cNvPr id="5" name="Content Placeholder 4" descr="2010 River Games 1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1" y="1981200"/>
            <a:ext cx="6897606" cy="458976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vclocation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551532" cy="6858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Tourism – Canal Boat</a:t>
            </a:r>
            <a:endParaRPr lang="en-US" dirty="0"/>
          </a:p>
        </p:txBody>
      </p:sp>
      <p:pic>
        <p:nvPicPr>
          <p:cNvPr id="9" name="Content Placeholder 8" descr="P7140013Canal Boat Brushe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144" t="16833" r="8333" b="9259"/>
          <a:stretch>
            <a:fillRect/>
          </a:stretch>
        </p:blipFill>
        <p:spPr>
          <a:xfrm>
            <a:off x="1371600" y="1731767"/>
            <a:ext cx="6858000" cy="47803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 Visitors Center</a:t>
            </a:r>
            <a:endParaRPr lang="en-US" dirty="0"/>
          </a:p>
        </p:txBody>
      </p:sp>
      <p:pic>
        <p:nvPicPr>
          <p:cNvPr id="5" name="Content Placeholder 4" descr="OVC -riverfest-aresenic and old lace-july2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5889"/>
            <a:ext cx="4038600" cy="3323860"/>
          </a:xfrm>
        </p:spPr>
      </p:pic>
      <p:pic>
        <p:nvPicPr>
          <p:cNvPr id="6" name="Content Placeholder 5" descr="OVC-corn maze-cemetery walk-2010-fina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75889"/>
            <a:ext cx="4038600" cy="332386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Radium Girls Memorial</a:t>
            </a:r>
            <a:endParaRPr lang="en-US" dirty="0"/>
          </a:p>
        </p:txBody>
      </p:sp>
      <p:pic>
        <p:nvPicPr>
          <p:cNvPr id="5" name="Content Placeholder 4" descr="DSC009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1321" t="16536" r="3774" b="446"/>
          <a:stretch>
            <a:fillRect/>
          </a:stretch>
        </p:blipFill>
        <p:spPr>
          <a:xfrm>
            <a:off x="228600" y="1981200"/>
            <a:ext cx="529936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DSC009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13" t="11006" r="13581" b="16037"/>
          <a:stretch>
            <a:fillRect/>
          </a:stretch>
        </p:blipFill>
        <p:spPr>
          <a:xfrm rot="16200000">
            <a:off x="4887310" y="2427889"/>
            <a:ext cx="5084379" cy="3276600"/>
          </a:xfrm>
          <a:prstGeom prst="ellipse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1524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Radium Girls Memorial</a:t>
            </a:r>
            <a:br>
              <a:rPr lang="en-US" dirty="0" smtClean="0"/>
            </a:br>
            <a:r>
              <a:rPr lang="en-US" sz="4400" dirty="0" smtClean="0"/>
              <a:t>Fundraising Events</a:t>
            </a:r>
            <a:endParaRPr lang="en-US" sz="4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2743200"/>
            <a:ext cx="8991600" cy="3581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Friday, October 29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	4:30PM to 7:30 PM </a:t>
            </a:r>
          </a:p>
          <a:p>
            <a:pPr>
              <a:buNone/>
            </a:pPr>
            <a:r>
              <a:rPr lang="en-US" sz="3200" dirty="0" smtClean="0"/>
              <a:t>	Knights of Columbus Hall</a:t>
            </a:r>
          </a:p>
          <a:p>
            <a:endParaRPr lang="en-US" sz="3200" dirty="0" smtClean="0"/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December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, 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&amp;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   “These Shining Lives” </a:t>
            </a:r>
          </a:p>
          <a:p>
            <a:pPr>
              <a:buNone/>
            </a:pPr>
            <a:r>
              <a:rPr lang="en-US" sz="3200" dirty="0" smtClean="0"/>
              <a:t>	Ottawa Township High School</a:t>
            </a: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Allen Park Sculptures</a:t>
            </a:r>
            <a:endParaRPr lang="en-US" dirty="0"/>
          </a:p>
        </p:txBody>
      </p:sp>
      <p:pic>
        <p:nvPicPr>
          <p:cNvPr id="5" name="Content Placeholder 4" descr="sculpture%20on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226597"/>
            <a:ext cx="6629400" cy="446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447800" y="183898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Mary Fanning</a:t>
            </a: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Park Sculptures</a:t>
            </a:r>
            <a:endParaRPr lang="en-US" dirty="0"/>
          </a:p>
        </p:txBody>
      </p:sp>
      <p:pic>
        <p:nvPicPr>
          <p:cNvPr id="6" name="Content Placeholder 4" descr="DSC009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207" r="3774" b="10509"/>
          <a:stretch>
            <a:fillRect/>
          </a:stretch>
        </p:blipFill>
        <p:spPr>
          <a:xfrm>
            <a:off x="5562600" y="2590800"/>
            <a:ext cx="358155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 descr="Sculptures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679" r="3774" b="7006"/>
          <a:stretch>
            <a:fillRect/>
          </a:stretch>
        </p:blipFill>
        <p:spPr>
          <a:xfrm>
            <a:off x="0" y="2590800"/>
            <a:ext cx="3886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">
    <p:pull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Park Sculptures</a:t>
            </a:r>
            <a:endParaRPr lang="en-US" dirty="0"/>
          </a:p>
        </p:txBody>
      </p:sp>
      <p:pic>
        <p:nvPicPr>
          <p:cNvPr id="6" name="Content Placeholder 4" descr="DSC009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207" r="3774" b="10509"/>
          <a:stretch>
            <a:fillRect/>
          </a:stretch>
        </p:blipFill>
        <p:spPr>
          <a:xfrm>
            <a:off x="4800443" y="2590800"/>
            <a:ext cx="358155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 descr="Sculptures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679" r="3774" b="7006"/>
          <a:stretch>
            <a:fillRect/>
          </a:stretch>
        </p:blipFill>
        <p:spPr>
          <a:xfrm>
            <a:off x="381000" y="2590800"/>
            <a:ext cx="3886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Goodwill Industries</a:t>
            </a:r>
            <a:endParaRPr lang="en-US" dirty="0"/>
          </a:p>
        </p:txBody>
      </p:sp>
      <p:pic>
        <p:nvPicPr>
          <p:cNvPr id="7" name="Content Placeholder 6" descr="DSC009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6667" r="17045" b="40909"/>
          <a:stretch>
            <a:fillRect/>
          </a:stretch>
        </p:blipFill>
        <p:spPr>
          <a:xfrm>
            <a:off x="13607" y="2438400"/>
            <a:ext cx="9138557" cy="35052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Park Sculptures</a:t>
            </a:r>
            <a:endParaRPr lang="en-US" dirty="0"/>
          </a:p>
        </p:txBody>
      </p:sp>
      <p:pic>
        <p:nvPicPr>
          <p:cNvPr id="6" name="Content Placeholder 4" descr="DSC009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207" r="3774" b="10509"/>
          <a:stretch>
            <a:fillRect/>
          </a:stretch>
        </p:blipFill>
        <p:spPr>
          <a:xfrm>
            <a:off x="4495799" y="2590800"/>
            <a:ext cx="358155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 descr="Sculptures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679" r="3774" b="7006"/>
          <a:stretch>
            <a:fillRect/>
          </a:stretch>
        </p:blipFill>
        <p:spPr>
          <a:xfrm>
            <a:off x="609600" y="2590800"/>
            <a:ext cx="3886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FINANCES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3215485"/>
            <a:ext cx="4648200" cy="15089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Total Budget $50 million </a:t>
            </a:r>
            <a:endParaRPr lang="en-US" sz="3200" dirty="0"/>
          </a:p>
        </p:txBody>
      </p:sp>
      <p:pic>
        <p:nvPicPr>
          <p:cNvPr id="92162" name="Picture 2" descr="C:\Documents and Settings\Tami\Local Settings\Temporary Internet Files\Content.IE5\L44311CP\MPj0442235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00200"/>
            <a:ext cx="4114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Wages and Salaries</a:t>
            </a:r>
            <a:endParaRPr lang="en-US" dirty="0"/>
          </a:p>
        </p:txBody>
      </p:sp>
      <p:pic>
        <p:nvPicPr>
          <p:cNvPr id="47109" name="Picture 31" descr="MCj0439600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3200400"/>
            <a:ext cx="3949700" cy="2300288"/>
          </a:xfrm>
        </p:spPr>
      </p:pic>
      <p:pic>
        <p:nvPicPr>
          <p:cNvPr id="47108" name="Picture 4" descr="C:\Documents and Settings\Tami\Local Settings\Temporary Internet Files\Content.IE5\4RRVIOHP\MPj0442286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dirty="0" smtClean="0"/>
              <a:t>Economic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3160"/>
            <a:ext cx="6553200" cy="26822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Employee Pension Plans</a:t>
            </a:r>
          </a:p>
          <a:p>
            <a:endParaRPr lang="en-US" sz="4400" dirty="0" smtClean="0"/>
          </a:p>
          <a:p>
            <a:r>
              <a:rPr lang="en-US" sz="4400" dirty="0" smtClean="0"/>
              <a:t>Healthcare Costs</a:t>
            </a:r>
            <a:endParaRPr lang="en-US" sz="4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Blue Cross Blue Shield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4" t="20145" r="21356" b="6944"/>
          <a:stretch>
            <a:fillRect/>
          </a:stretch>
        </p:blipFill>
        <p:spPr bwMode="auto">
          <a:xfrm>
            <a:off x="1023257" y="1859280"/>
            <a:ext cx="6596743" cy="461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Medical and Prescription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81000" y="2209800"/>
            <a:ext cx="8458200" cy="2590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2008/2009		$2.4 million</a:t>
            </a:r>
          </a:p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2009/2010		$1.9 million</a:t>
            </a:r>
          </a:p>
          <a:p>
            <a:endParaRPr lang="en-US" sz="3600" dirty="0"/>
          </a:p>
        </p:txBody>
      </p:sp>
      <p:pic>
        <p:nvPicPr>
          <p:cNvPr id="50182" name="Picture 6" descr="C:\Documents and Settings\Tami\Local Settings\Temporary Internet Files\Content.IE5\1IULJ57W\MCj043709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9718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Combined Sewer Overflows</a:t>
            </a:r>
            <a:endParaRPr lang="en-US" dirty="0"/>
          </a:p>
        </p:txBody>
      </p:sp>
      <p:pic>
        <p:nvPicPr>
          <p:cNvPr id="22530" name="Picture 2" descr="http://t1.gstatic.com/images?q=tbn:ANd9GcTARc1_gOIaoWZTaocN2QXsXirrOqvC4_6cBqlQU0fWvnEXDgw&amp;t=1&amp;usg=__bgb2cTUdhna-FNS8PppHFS0OBNI=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2" y="1883299"/>
            <a:ext cx="6300788" cy="47195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Combined Sewer Overflows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514600"/>
            <a:ext cx="9144000" cy="43891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City to spend $15 to $26 million dollars over the </a:t>
            </a:r>
            <a:r>
              <a:rPr lang="en-US" sz="4000" dirty="0" smtClean="0"/>
              <a:t>next 10 </a:t>
            </a:r>
            <a:r>
              <a:rPr lang="en-US" sz="4000" dirty="0" smtClean="0"/>
              <a:t>years</a:t>
            </a:r>
          </a:p>
          <a:p>
            <a:endParaRPr lang="en-US" sz="4000" dirty="0" smtClean="0"/>
          </a:p>
          <a:p>
            <a:pPr>
              <a:buNone/>
            </a:pPr>
            <a:endParaRPr lang="en-US" sz="400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6488"/>
            <a:ext cx="8229600" cy="5239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CSO Long Term Control Plan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Public </a:t>
            </a:r>
            <a:r>
              <a:rPr lang="en-US" dirty="0" smtClean="0"/>
              <a:t>Meeting </a:t>
            </a:r>
            <a:r>
              <a:rPr lang="en-US" dirty="0" smtClean="0"/>
              <a:t>Tonight</a:t>
            </a:r>
            <a:br>
              <a:rPr lang="en-US" dirty="0" smtClean="0"/>
            </a:br>
            <a:r>
              <a:rPr lang="en-US" dirty="0" smtClean="0"/>
              <a:t>at</a:t>
            </a:r>
            <a:br>
              <a:rPr lang="en-US" dirty="0" smtClean="0"/>
            </a:br>
            <a:r>
              <a:rPr lang="en-US" dirty="0" smtClean="0"/>
              <a:t>City Hall </a:t>
            </a:r>
            <a:br>
              <a:rPr lang="en-US" dirty="0" smtClean="0"/>
            </a:br>
            <a:r>
              <a:rPr lang="en-US" dirty="0" smtClean="0"/>
              <a:t>7:00 PM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562" t="4521" r="8438" b="24304"/>
          <a:stretch>
            <a:fillRect/>
          </a:stretch>
        </p:blipFill>
        <p:spPr bwMode="auto">
          <a:xfrm>
            <a:off x="152400" y="1741119"/>
            <a:ext cx="8839199" cy="49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Bill Walsh Automotive Group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67600" y="1981200"/>
            <a:ext cx="1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KIA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91600" cy="3352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Special Thank You </a:t>
            </a:r>
          </a:p>
          <a:p>
            <a:pPr algn="ctr">
              <a:buNone/>
            </a:pPr>
            <a:r>
              <a:rPr lang="en-US" sz="3600" dirty="0" smtClean="0"/>
              <a:t>to </a:t>
            </a:r>
          </a:p>
          <a:p>
            <a:pPr algn="ctr">
              <a:buNone/>
            </a:pPr>
            <a:r>
              <a:rPr lang="en-US" sz="3600" dirty="0" smtClean="0"/>
              <a:t>Mark Pentecost and Skip Hupp for Photos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algn="ctr"/>
            <a:r>
              <a:rPr lang="en-US" dirty="0" smtClean="0"/>
              <a:t>Rental Pros</a:t>
            </a:r>
            <a:endParaRPr lang="en-US" dirty="0"/>
          </a:p>
        </p:txBody>
      </p:sp>
      <p:pic>
        <p:nvPicPr>
          <p:cNvPr id="6" name="Content Placeholder 5" descr="Ottawa State of the City 9-2010 020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rcRect l="11966" t="13589" r="880" b="13646"/>
          <a:stretch>
            <a:fillRect/>
          </a:stretch>
        </p:blipFill>
        <p:spPr>
          <a:xfrm>
            <a:off x="381000" y="1752600"/>
            <a:ext cx="8366760" cy="46482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Ottawa State of the City 9-2010 04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26260" t="5261" r="6727" b="14171"/>
          <a:stretch>
            <a:fillRect/>
          </a:stretch>
        </p:blipFill>
        <p:spPr>
          <a:xfrm>
            <a:off x="2819400" y="990600"/>
            <a:ext cx="60960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Ottawa State of the City 9-2010 04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1539" t="10408" r="11538"/>
          <a:stretch>
            <a:fillRect/>
          </a:stretch>
        </p:blipFill>
        <p:spPr>
          <a:xfrm>
            <a:off x="304800" y="3962400"/>
            <a:ext cx="3429000" cy="265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ttawa State of the City 9-2010 03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228600" y="-4024"/>
            <a:ext cx="10311785" cy="6862024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arifield 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20370" r="21478" b="-1695"/>
          <a:stretch>
            <a:fillRect/>
          </a:stretch>
        </p:blipFill>
        <p:spPr>
          <a:xfrm>
            <a:off x="19326" y="76200"/>
            <a:ext cx="348587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 descr="Farifield 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0526" r="6579" b="5262"/>
          <a:stretch>
            <a:fillRect/>
          </a:stretch>
        </p:blipFill>
        <p:spPr>
          <a:xfrm>
            <a:off x="3352800" y="762000"/>
            <a:ext cx="5689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ntent Placeholder 18" descr="Farifield 5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t="4000" r="10000"/>
          <a:stretch>
            <a:fillRect/>
          </a:stretch>
        </p:blipFill>
        <p:spPr>
          <a:xfrm>
            <a:off x="304800" y="4419600"/>
            <a:ext cx="3048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Ottawa State of the City 9-2010 02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10881" r="13901" b="17722"/>
          <a:stretch>
            <a:fillRect/>
          </a:stretch>
        </p:blipFill>
        <p:spPr>
          <a:xfrm>
            <a:off x="-201720" y="1"/>
            <a:ext cx="9421920" cy="68580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ttawa State of the City 9-2010 0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0328" t="10442" r="4835" b="35524"/>
          <a:stretch>
            <a:fillRect/>
          </a:stretch>
        </p:blipFill>
        <p:spPr>
          <a:xfrm>
            <a:off x="-6206" y="1066800"/>
            <a:ext cx="888195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 descr="Ottawa State of the City 9-2010 051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rcRect l="27692" t="25312" r="16528"/>
          <a:stretch>
            <a:fillRect/>
          </a:stretch>
        </p:blipFill>
        <p:spPr>
          <a:xfrm>
            <a:off x="7127246" y="2571238"/>
            <a:ext cx="2016754" cy="40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4038600"/>
            <a:ext cx="8077200" cy="98755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CHAMBER </a:t>
            </a:r>
            <a:endParaRPr lang="en-US" dirty="0"/>
          </a:p>
        </p:txBody>
      </p:sp>
      <p:sp>
        <p:nvSpPr>
          <p:cNvPr id="1028" name="Subtitle 4"/>
          <p:cNvSpPr>
            <a:spLocks noGrp="1"/>
          </p:cNvSpPr>
          <p:nvPr>
            <p:ph type="subTitle" idx="1"/>
          </p:nvPr>
        </p:nvSpPr>
        <p:spPr>
          <a:xfrm>
            <a:off x="457200" y="4976813"/>
            <a:ext cx="8458200" cy="1195387"/>
          </a:xfrm>
        </p:spPr>
        <p:txBody>
          <a:bodyPr/>
          <a:lstStyle/>
          <a:p>
            <a:r>
              <a:rPr lang="en-US" sz="2800" dirty="0" smtClean="0"/>
              <a:t>OTTAWA AREA CHAMBER </a:t>
            </a:r>
          </a:p>
          <a:p>
            <a:r>
              <a:rPr lang="en-US" sz="2800" dirty="0" smtClean="0"/>
              <a:t>OF COMMERCE &amp; INDUSTRY 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33400" y="1219200"/>
          <a:ext cx="5180012" cy="1989137"/>
        </p:xfrm>
        <a:graphic>
          <a:graphicData uri="http://schemas.openxmlformats.org/presentationml/2006/ole">
            <p:oleObj spid="_x0000_s1026" name="Document" r:id="rId3" imgW="5506904" imgH="2114120" progId="Word.Document.8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Ponderosa </a:t>
            </a:r>
            <a:r>
              <a:rPr lang="en-US" dirty="0" smtClean="0"/>
              <a:t>– Parking Lot</a:t>
            </a:r>
            <a:endParaRPr lang="en-US" dirty="0"/>
          </a:p>
        </p:txBody>
      </p:sp>
      <p:pic>
        <p:nvPicPr>
          <p:cNvPr id="7" name="Content Placeholder 6" descr="DSC0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523" r="1163"/>
          <a:stretch>
            <a:fillRect/>
          </a:stretch>
        </p:blipFill>
        <p:spPr>
          <a:xfrm>
            <a:off x="914400" y="1676400"/>
            <a:ext cx="7938034" cy="496808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ttawa State of the City 9-2010 038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rcRect t="2809" r="4673"/>
          <a:stretch>
            <a:fillRect/>
          </a:stretch>
        </p:blipFill>
        <p:spPr>
          <a:xfrm>
            <a:off x="0" y="0"/>
            <a:ext cx="10108722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1398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LaSalle County Emergency Operations Center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1176996"/>
            <a:ext cx="2895600" cy="158262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North Central Illinois Council of Governments</a:t>
            </a:r>
            <a:endParaRPr lang="en-US" sz="3200" dirty="0"/>
          </a:p>
        </p:txBody>
      </p:sp>
      <p:pic>
        <p:nvPicPr>
          <p:cNvPr id="9" name="Picture Placeholder 8" descr="Ottawa state of the city round 2 9-2010 0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911" r="10911"/>
          <a:stretch>
            <a:fillRect/>
          </a:stretch>
        </p:blipFill>
        <p:spPr/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northside.jpg"/>
          <p:cNvPicPr>
            <a:picLocks noGrp="1" noChangeAspect="1"/>
          </p:cNvPicPr>
          <p:nvPr>
            <p:ph sz="half" idx="3"/>
          </p:nvPr>
        </p:nvPicPr>
        <p:blipFill>
          <a:blip r:embed="rId2" cstate="print"/>
          <a:srcRect r="22642" b="504"/>
          <a:stretch>
            <a:fillRect/>
          </a:stretch>
        </p:blipFill>
        <p:spPr>
          <a:xfrm>
            <a:off x="1295400" y="42132"/>
            <a:ext cx="6858000" cy="681586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Central Intermediate School</a:t>
            </a:r>
            <a:endParaRPr lang="en-US" dirty="0"/>
          </a:p>
        </p:txBody>
      </p:sp>
      <p:pic>
        <p:nvPicPr>
          <p:cNvPr id="15" name="Content Placeholder 14" descr="Ottawa Central Scho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267" y="1828800"/>
            <a:ext cx="7971133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sz="quarter"/>
          </p:nvPr>
        </p:nvSpPr>
        <p:spPr>
          <a:xfrm>
            <a:off x="457200" y="460375"/>
            <a:ext cx="8229600" cy="1139825"/>
          </a:xfrm>
        </p:spPr>
        <p:txBody>
          <a:bodyPr/>
          <a:lstStyle/>
          <a:p>
            <a:r>
              <a:rPr lang="en-US" dirty="0" smtClean="0"/>
              <a:t>Flooding </a:t>
            </a:r>
            <a:endParaRPr lang="en-US" dirty="0"/>
          </a:p>
        </p:txBody>
      </p:sp>
      <p:pic>
        <p:nvPicPr>
          <p:cNvPr id="23554" name="b8568e39-2858-45dc-bc33-95f014f1023c" descr="F6036679-C16B-49C1-8734-C6B307CED3D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280" y="2514600"/>
            <a:ext cx="4419720" cy="294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b7e86909-368e-418a-9cc5-2728b9d07c62" descr="11D7C5F9-362A-498F-A113-0162BC1313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514600"/>
            <a:ext cx="4421746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Ottawa Elementary School</a:t>
            </a:r>
            <a:br>
              <a:rPr lang="en-US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Central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School Flooding </a:t>
            </a:r>
          </a:p>
        </p:txBody>
      </p:sp>
      <p:pic>
        <p:nvPicPr>
          <p:cNvPr id="58370" name="Picture 8" descr="IMG_00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" y="0"/>
            <a:ext cx="9344025" cy="70104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pic>
        <p:nvPicPr>
          <p:cNvPr id="13" name="Content Placeholder 12" descr="State of the City 2010 0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5640" t="19552" r="-392" b="9760"/>
          <a:stretch>
            <a:fillRect/>
          </a:stretch>
        </p:blipFill>
        <p:spPr>
          <a:xfrm>
            <a:off x="243194" y="1514930"/>
            <a:ext cx="8596006" cy="480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GRANTS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Stimulus Funding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2545080"/>
            <a:ext cx="9144000" cy="4389120"/>
          </a:xfrm>
        </p:spPr>
        <p:txBody>
          <a:bodyPr/>
          <a:lstStyle/>
          <a:p>
            <a:r>
              <a:rPr lang="en-US" sz="3200" dirty="0" smtClean="0"/>
              <a:t>$570,000 </a:t>
            </a:r>
            <a:r>
              <a:rPr lang="en-US" sz="3200" dirty="0" smtClean="0"/>
              <a:t>for </a:t>
            </a:r>
            <a:r>
              <a:rPr lang="en-US" sz="3200" dirty="0" smtClean="0"/>
              <a:t>Streets</a:t>
            </a:r>
          </a:p>
          <a:p>
            <a:endParaRPr lang="en-US" sz="3200" dirty="0" smtClean="0"/>
          </a:p>
          <a:p>
            <a:r>
              <a:rPr lang="en-US" sz="3200" dirty="0" smtClean="0"/>
              <a:t>$7.35 million for the Wastewater Treatment Plant</a:t>
            </a:r>
          </a:p>
          <a:p>
            <a:endParaRPr lang="en-US" sz="3200" dirty="0" smtClean="0"/>
          </a:p>
          <a:p>
            <a:r>
              <a:rPr lang="en-US" sz="3200" dirty="0" smtClean="0"/>
              <a:t>$2.5 million for Water and Sewer Project</a:t>
            </a: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Tami\Local Settings\Temporary Internet Files\Content.IE5\4RRVIOHP\MC900105218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400"/>
            <a:ext cx="4572000" cy="5275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488"/>
            <a:ext cx="8229600" cy="896112"/>
          </a:xfrm>
        </p:spPr>
        <p:txBody>
          <a:bodyPr/>
          <a:lstStyle/>
          <a:p>
            <a:pPr algn="ctr"/>
            <a:r>
              <a:rPr lang="en-US" dirty="0" smtClean="0"/>
              <a:t>Brownfield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5181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500" dirty="0" smtClean="0"/>
              <a:t>$350,000 in USEPA Brownfield Assessment Grants</a:t>
            </a:r>
          </a:p>
          <a:p>
            <a:pPr>
              <a:buNone/>
            </a:pPr>
            <a:endParaRPr lang="en-US" sz="1300" u="sng" dirty="0" smtClean="0"/>
          </a:p>
          <a:p>
            <a:pPr>
              <a:buNone/>
            </a:pPr>
            <a:r>
              <a:rPr lang="en-US" sz="3200" u="sng" dirty="0" smtClean="0"/>
              <a:t>Completed Projects</a:t>
            </a:r>
          </a:p>
          <a:p>
            <a:r>
              <a:rPr lang="en-US" sz="2800" dirty="0" smtClean="0"/>
              <a:t>IVCC Ottawa Center</a:t>
            </a:r>
          </a:p>
          <a:p>
            <a:r>
              <a:rPr lang="en-US" sz="2800" dirty="0" smtClean="0"/>
              <a:t>Jordan Block</a:t>
            </a:r>
          </a:p>
          <a:p>
            <a:r>
              <a:rPr lang="en-US" sz="2800" dirty="0" smtClean="0"/>
              <a:t>Lincoln Place Parking lot</a:t>
            </a:r>
          </a:p>
          <a:p>
            <a:r>
              <a:rPr lang="en-US" sz="2800" dirty="0" smtClean="0"/>
              <a:t>Rich Gaul </a:t>
            </a:r>
            <a:r>
              <a:rPr lang="en-US" sz="2800" dirty="0" smtClean="0"/>
              <a:t>P</a:t>
            </a:r>
            <a:r>
              <a:rPr lang="en-US" sz="2800" dirty="0" smtClean="0"/>
              <a:t>roperty </a:t>
            </a:r>
            <a:r>
              <a:rPr lang="en-US" sz="2800" dirty="0" smtClean="0"/>
              <a:t>– New Neighborhood Park</a:t>
            </a:r>
            <a:endParaRPr lang="en-US" sz="3200" dirty="0" smtClean="0"/>
          </a:p>
          <a:p>
            <a:pPr>
              <a:buNone/>
            </a:pPr>
            <a:endParaRPr lang="en-US" sz="2200" u="sng" dirty="0" smtClean="0"/>
          </a:p>
          <a:p>
            <a:pPr>
              <a:buNone/>
            </a:pPr>
            <a:r>
              <a:rPr lang="en-US" sz="3200" u="sng" dirty="0" smtClean="0"/>
              <a:t>Proposed Projects</a:t>
            </a:r>
          </a:p>
          <a:p>
            <a:r>
              <a:rPr lang="en-US" sz="2800" dirty="0" smtClean="0"/>
              <a:t>Marquette Street Corridor</a:t>
            </a:r>
          </a:p>
          <a:p>
            <a:r>
              <a:rPr lang="en-US" sz="2800" dirty="0" smtClean="0"/>
              <a:t>Advance Asphalt Property</a:t>
            </a:r>
          </a:p>
          <a:p>
            <a:r>
              <a:rPr lang="en-US" sz="2800" dirty="0" smtClean="0"/>
              <a:t>Former Jimmy John’s </a:t>
            </a:r>
            <a:endParaRPr lang="en-US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Other Grants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Safe Routes to School Grant</a:t>
            </a:r>
            <a:endParaRPr lang="en-US" dirty="0"/>
          </a:p>
        </p:txBody>
      </p:sp>
      <p:pic>
        <p:nvPicPr>
          <p:cNvPr id="10" name="Content Placeholder 9" descr="Ottawa State of the City 9-2010 2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6981"/>
          <a:stretch>
            <a:fillRect/>
          </a:stretch>
        </p:blipFill>
        <p:spPr>
          <a:xfrm>
            <a:off x="465152" y="2804276"/>
            <a:ext cx="4106848" cy="3291724"/>
          </a:xfrm>
        </p:spPr>
      </p:pic>
      <p:pic>
        <p:nvPicPr>
          <p:cNvPr id="13" name="Content Placeholder 11" descr="Ottawa State of the City 9-2010 251.jpg"/>
          <p:cNvPicPr>
            <a:picLocks noChangeAspect="1"/>
          </p:cNvPicPr>
          <p:nvPr/>
        </p:nvPicPr>
        <p:blipFill>
          <a:blip r:embed="rId3" cstate="print"/>
          <a:srcRect l="15111" b="1656"/>
          <a:stretch>
            <a:fillRect/>
          </a:stretch>
        </p:blipFill>
        <p:spPr>
          <a:xfrm>
            <a:off x="4572000" y="2796196"/>
            <a:ext cx="4280527" cy="329980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Other Grants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5029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$250,000 	– East Dayton Road Widening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$338,000 	– Plant trees along the gateways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$75,000 	– LEED elements for IVCC Ottawa Center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dirty="0" smtClean="0"/>
              <a:t>$56,000 	-  Downtown Historic Restoration</a:t>
            </a:r>
          </a:p>
          <a:p>
            <a:pPr>
              <a:buNone/>
            </a:pPr>
            <a:r>
              <a:rPr lang="en-US" sz="3000" dirty="0" smtClean="0"/>
              <a:t> </a:t>
            </a:r>
          </a:p>
          <a:p>
            <a:r>
              <a:rPr lang="en-US" sz="3000" dirty="0" smtClean="0"/>
              <a:t>$12,000	-  Eastside Historic Building Survey</a:t>
            </a:r>
            <a:endParaRPr lang="en-US" sz="3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72312"/>
          </a:xfrm>
        </p:spPr>
        <p:txBody>
          <a:bodyPr/>
          <a:lstStyle/>
          <a:p>
            <a:pPr algn="ctr"/>
            <a:r>
              <a:rPr lang="en-US" dirty="0" smtClean="0"/>
              <a:t>NEW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40280"/>
            <a:ext cx="9144000" cy="43891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$350,000  - Watermain on Center Street </a:t>
            </a:r>
            <a:endParaRPr lang="en-US" sz="4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Pending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1680"/>
            <a:ext cx="9144000" cy="4084320"/>
          </a:xfrm>
        </p:spPr>
        <p:txBody>
          <a:bodyPr/>
          <a:lstStyle/>
          <a:p>
            <a:r>
              <a:rPr lang="en-US" dirty="0" smtClean="0"/>
              <a:t>$2.5 millions in ITEP Grants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$600,000 - USEPA Brownfield Assessments and Clean Ups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$100,000 - IVCC Ottawa Campus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$900,000 - IEMA and DCEO buy out flood-prone properties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5181600" cy="1524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LaSalle County </a:t>
            </a:r>
            <a:br>
              <a:rPr lang="en-US" dirty="0" smtClean="0"/>
            </a:br>
            <a:r>
              <a:rPr lang="en-US" dirty="0" smtClean="0"/>
              <a:t>Broadband</a:t>
            </a:r>
            <a:endParaRPr lang="en-US" dirty="0"/>
          </a:p>
        </p:txBody>
      </p:sp>
      <p:pic>
        <p:nvPicPr>
          <p:cNvPr id="6" name="Content Placeholder 5" descr="C:\Users\Kim\AppData\Local\Microsoft\Windows\Temporary Internet Files\Content.Outlook\P0D21KHO\LCBI LOGO Sharp (2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886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09800"/>
            <a:ext cx="4267200" cy="18867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LaSalle </a:t>
            </a:r>
            <a:br>
              <a:rPr lang="en-US" dirty="0" smtClean="0"/>
            </a:br>
            <a:r>
              <a:rPr lang="en-US" dirty="0" smtClean="0"/>
              <a:t>County</a:t>
            </a:r>
            <a:endParaRPr lang="en-US" dirty="0"/>
          </a:p>
        </p:txBody>
      </p:sp>
      <p:pic>
        <p:nvPicPr>
          <p:cNvPr id="5" name="Content Placeholder 4" descr="LaSalle C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14800" y="435025"/>
            <a:ext cx="4798244" cy="620866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5181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LaSalle County</a:t>
            </a:r>
            <a:br>
              <a:rPr lang="en-US" dirty="0" smtClean="0"/>
            </a:br>
            <a:r>
              <a:rPr lang="en-US" dirty="0" smtClean="0"/>
              <a:t>Broadband Initiative</a:t>
            </a:r>
            <a:endParaRPr lang="en-US" dirty="0"/>
          </a:p>
        </p:txBody>
      </p:sp>
      <p:pic>
        <p:nvPicPr>
          <p:cNvPr id="6" name="Content Placeholder 5" descr="C:\Users\Kim\AppData\Local\Microsoft\Windows\Temporary Internet Files\Content.Outlook\P0D21KHO\LCBI LOGO Sharp (2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85800"/>
            <a:ext cx="1752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slide_job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2306" b="495"/>
          <a:stretch>
            <a:fillRect/>
          </a:stretch>
        </p:blipFill>
        <p:spPr>
          <a:xfrm>
            <a:off x="228600" y="2590800"/>
            <a:ext cx="4387187" cy="340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C:\Documents and Settings\Tami\Local Settings\Temporary Internet Files\Content.IE5\FND3VPCS\MP90031677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343400"/>
            <a:ext cx="3505200" cy="23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800600" y="3008293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$19 Million </a:t>
            </a:r>
          </a:p>
          <a:p>
            <a:r>
              <a:rPr lang="en-US" sz="2800" b="1" dirty="0" smtClean="0"/>
              <a:t>Federal and State Grants</a:t>
            </a:r>
            <a:endParaRPr lang="en-US" sz="28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SERVICES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Ottawa Fire Department</a:t>
            </a:r>
            <a:endParaRPr lang="en-US" dirty="0"/>
          </a:p>
        </p:txBody>
      </p:sp>
      <p:pic>
        <p:nvPicPr>
          <p:cNvPr id="4" name="Content Placeholder 3" descr="Fire - banne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226" b="14667"/>
          <a:stretch>
            <a:fillRect/>
          </a:stretch>
        </p:blipFill>
        <p:spPr>
          <a:xfrm>
            <a:off x="2514600" y="2286000"/>
            <a:ext cx="4114800" cy="4251960"/>
          </a:xfrm>
          <a:prstGeom prst="flowChartAlternateProcess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City Commissioners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Commissioner Dan Aussem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Commissioner Ed Whitney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Commissioner Dale Baxter 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Commissioner  Wayne Eichelkraut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 Fire Department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2500 Medical Calls</a:t>
            </a:r>
          </a:p>
          <a:p>
            <a:endParaRPr lang="en-US" sz="4000" dirty="0" smtClean="0"/>
          </a:p>
          <a:p>
            <a:r>
              <a:rPr lang="en-US" sz="4000" dirty="0" smtClean="0"/>
              <a:t>450 Fire Calls</a:t>
            </a:r>
            <a:endParaRPr lang="en-US" sz="4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C:\Documents and Settings\Tami\Local Settings\Temporary Internet Files\Content.IE5\L44311CP\MC90021666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2895600" cy="3868570"/>
          </a:xfrm>
          <a:prstGeom prst="rect">
            <a:avLst/>
          </a:prstGeom>
          <a:noFill/>
        </p:spPr>
      </p:pic>
      <p:pic>
        <p:nvPicPr>
          <p:cNvPr id="110602" name="Picture 10" descr="C:\Documents and Settings\Tami\Local Settings\Temporary Internet Files\Content.IE5\78Q3AD39\MC9001984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733800" cy="2498463"/>
          </a:xfrm>
          <a:prstGeom prst="rect">
            <a:avLst/>
          </a:prstGeom>
          <a:noFill/>
        </p:spPr>
      </p:pic>
      <p:pic>
        <p:nvPicPr>
          <p:cNvPr id="110604" name="Picture 12" descr="C:\Documents and Settings\Tami\Local Settings\Temporary Internet Files\Content.IE5\4NORMHGZ\MP90031399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581400"/>
            <a:ext cx="2971800" cy="2971800"/>
          </a:xfrm>
          <a:prstGeom prst="plaque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Fire Department </a:t>
            </a:r>
            <a:endParaRPr lang="en-US" dirty="0"/>
          </a:p>
        </p:txBody>
      </p:sp>
      <p:pic>
        <p:nvPicPr>
          <p:cNvPr id="69635" name="Content Placeholder 3" descr="fire dept-MABAS-IMAT Log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095161"/>
            <a:ext cx="2819400" cy="3848439"/>
          </a:xfrm>
          <a:prstGeom prst="star6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971800" y="2834485"/>
            <a:ext cx="6172200" cy="2728115"/>
          </a:xfrm>
        </p:spPr>
        <p:txBody>
          <a:bodyPr/>
          <a:lstStyle/>
          <a:p>
            <a:r>
              <a:rPr lang="en-US" dirty="0" smtClean="0"/>
              <a:t>Mutual Aid Box Alarm System (MABAS)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Hazardous Materials Response Team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Technical Rescue Team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Prevention and Education </a:t>
            </a:r>
            <a:endParaRPr lang="en-US" dirty="0"/>
          </a:p>
        </p:txBody>
      </p:sp>
      <p:pic>
        <p:nvPicPr>
          <p:cNvPr id="111618" name="Picture 2" descr="C:\Documents and Settings\Tami\Local Settings\Temporary Internet Files\Content.IE5\FND3VPCS\MC90015739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962400"/>
            <a:ext cx="1949806" cy="2540159"/>
          </a:xfrm>
          <a:prstGeom prst="rect">
            <a:avLst/>
          </a:prstGeom>
          <a:noFill/>
        </p:spPr>
      </p:pic>
      <p:pic>
        <p:nvPicPr>
          <p:cNvPr id="111619" name="Picture 3" descr="C:\Documents and Settings\Tami\Local Settings\Temporary Internet Files\Content.IE5\4RRVIOHP\MC90015604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76400"/>
            <a:ext cx="1856964" cy="2209800"/>
          </a:xfrm>
          <a:prstGeom prst="rect">
            <a:avLst/>
          </a:prstGeom>
          <a:noFill/>
        </p:spPr>
      </p:pic>
      <p:pic>
        <p:nvPicPr>
          <p:cNvPr id="111623" name="Picture 7" descr="C:\Documents and Settings\Tami\Local Settings\Temporary Internet Files\Content.IE5\0VMBA9K1\MP90020200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611374"/>
            <a:ext cx="4114800" cy="27226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New Fire Truck</a:t>
            </a:r>
            <a:endParaRPr lang="en-US" dirty="0"/>
          </a:p>
        </p:txBody>
      </p:sp>
      <p:pic>
        <p:nvPicPr>
          <p:cNvPr id="10" name="Content Placeholder 9" descr="Ottawa state of the city round 2 9-2010 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752600"/>
            <a:ext cx="7366430" cy="4901723"/>
          </a:xfrm>
          <a:prstGeom prst="hexagon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</a:t>
            </a:r>
            <a:r>
              <a:rPr lang="en-US" dirty="0" smtClean="0"/>
              <a:t>Airpacks</a:t>
            </a:r>
            <a:endParaRPr lang="en-US" dirty="0"/>
          </a:p>
        </p:txBody>
      </p:sp>
      <p:pic>
        <p:nvPicPr>
          <p:cNvPr id="7" name="Content Placeholder 6" descr="Fire Dept - air pac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434" r="3774" b="2742"/>
          <a:stretch>
            <a:fillRect/>
          </a:stretch>
        </p:blipFill>
        <p:spPr>
          <a:xfrm>
            <a:off x="304800" y="2393139"/>
            <a:ext cx="4038600" cy="3017061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Fire Dept - air pack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15720" b="2551"/>
          <a:stretch>
            <a:fillRect/>
          </a:stretch>
        </p:blipFill>
        <p:spPr>
          <a:xfrm>
            <a:off x="4648199" y="2286000"/>
            <a:ext cx="4250725" cy="327660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Chief Jim Duback</a:t>
            </a:r>
            <a:endParaRPr lang="en-US" dirty="0"/>
          </a:p>
        </p:txBody>
      </p:sp>
      <p:pic>
        <p:nvPicPr>
          <p:cNvPr id="8" name="Content Placeholder 7" descr="Jim Duba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555344"/>
            <a:ext cx="4191000" cy="5244429"/>
          </a:xfrm>
          <a:prstGeom prst="ellipse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Jeff Newbury</a:t>
            </a:r>
            <a:endParaRPr lang="en-US" dirty="0"/>
          </a:p>
        </p:txBody>
      </p:sp>
      <p:pic>
        <p:nvPicPr>
          <p:cNvPr id="6" name="Content Placeholder 5" descr="Jeff Newbur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76400"/>
            <a:ext cx="6934200" cy="495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1688"/>
            <a:ext cx="8229600" cy="972312"/>
          </a:xfrm>
        </p:spPr>
        <p:txBody>
          <a:bodyPr/>
          <a:lstStyle/>
          <a:p>
            <a:pPr algn="ctr"/>
            <a:r>
              <a:rPr lang="en-US" dirty="0" smtClean="0"/>
              <a:t>Ottawa Police Department</a:t>
            </a:r>
            <a:endParaRPr lang="en-US" dirty="0"/>
          </a:p>
        </p:txBody>
      </p:sp>
      <p:pic>
        <p:nvPicPr>
          <p:cNvPr id="4" name="Content Placeholder 3" descr="PICT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5853" r="2154" b="7325"/>
          <a:stretch>
            <a:fillRect/>
          </a:stretch>
        </p:blipFill>
        <p:spPr>
          <a:xfrm>
            <a:off x="76200" y="1828800"/>
            <a:ext cx="9075057" cy="4648200"/>
          </a:xfrm>
          <a:prstGeom prst="ellipse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Juvenile Peer Jury program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School Resource Officers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Child Abduction Response Team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Elderly Service Officers</a:t>
            </a:r>
          </a:p>
          <a:p>
            <a:endParaRPr lang="en-US" dirty="0" smtClean="0"/>
          </a:p>
          <a:p>
            <a:r>
              <a:rPr lang="en-US" dirty="0" smtClean="0"/>
              <a:t>Emergency Response Team</a:t>
            </a:r>
          </a:p>
          <a:p>
            <a:endParaRPr lang="en-US" dirty="0" smtClean="0"/>
          </a:p>
          <a:p>
            <a:r>
              <a:rPr lang="en-US" dirty="0" smtClean="0"/>
              <a:t>Child safety seat installation and inspection 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Construction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62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u="sng" dirty="0" smtClean="0"/>
              <a:t>This Year</a:t>
            </a:r>
          </a:p>
          <a:p>
            <a:r>
              <a:rPr lang="en-US" sz="3200" dirty="0" smtClean="0"/>
              <a:t>$47.5 Million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b="1" u="sng" dirty="0" smtClean="0"/>
              <a:t>Last Year</a:t>
            </a:r>
          </a:p>
          <a:p>
            <a:r>
              <a:rPr lang="en-US" sz="3200" dirty="0" smtClean="0"/>
              <a:t>$28 Million </a:t>
            </a: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Telecommunicators</a:t>
            </a:r>
            <a:endParaRPr lang="en-US" dirty="0"/>
          </a:p>
        </p:txBody>
      </p:sp>
      <p:pic>
        <p:nvPicPr>
          <p:cNvPr id="4" name="Content Placeholder 3" descr="PICT0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4408" y="2495550"/>
            <a:ext cx="4208992" cy="3156744"/>
          </a:xfrm>
          <a:prstGeom prst="round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67200" y="3185160"/>
            <a:ext cx="4953000" cy="3215640"/>
          </a:xfrm>
        </p:spPr>
        <p:txBody>
          <a:bodyPr/>
          <a:lstStyle/>
          <a:p>
            <a:r>
              <a:rPr lang="en-US" dirty="0" smtClean="0"/>
              <a:t>Total    - 113,000 telephone calls</a:t>
            </a:r>
          </a:p>
          <a:p>
            <a:r>
              <a:rPr lang="en-US" dirty="0" smtClean="0"/>
              <a:t>18,000  - service calls  </a:t>
            </a:r>
          </a:p>
          <a:p>
            <a:r>
              <a:rPr lang="en-US" dirty="0" smtClean="0"/>
              <a:t>12,000  - 911 calls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Ottawa Police Department’s Citizen Police Academy program</a:t>
            </a:r>
            <a:endParaRPr lang="en-US" dirty="0"/>
          </a:p>
        </p:txBody>
      </p:sp>
      <p:pic>
        <p:nvPicPr>
          <p:cNvPr id="4" name="Content Placeholder 3" descr="CPA 2010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6880" y="2332009"/>
            <a:ext cx="5836920" cy="437359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Graduating Class</a:t>
            </a:r>
            <a:endParaRPr lang="en-US" dirty="0"/>
          </a:p>
        </p:txBody>
      </p:sp>
      <p:pic>
        <p:nvPicPr>
          <p:cNvPr id="4" name="Content Placeholder 3" descr="CPA 2010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5" t="4730" r="743" b="8354"/>
          <a:stretch>
            <a:fillRect/>
          </a:stretch>
        </p:blipFill>
        <p:spPr>
          <a:xfrm>
            <a:off x="1028700" y="1752600"/>
            <a:ext cx="7124700" cy="4800600"/>
          </a:xfrm>
          <a:prstGeom prst="roundRect">
            <a:avLst/>
          </a:prstGeom>
          <a:ln w="28575">
            <a:solidFill>
              <a:schemeClr val="accent3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72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Ottawa’s Low Level Crime Rate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Ottawa Police Narcotics Detectives</a:t>
            </a:r>
            <a:endParaRPr lang="en-US" sz="4000" dirty="0"/>
          </a:p>
        </p:txBody>
      </p:sp>
      <p:pic>
        <p:nvPicPr>
          <p:cNvPr id="4" name="Content Placeholder 3" descr="plan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3694"/>
            <a:ext cx="4038600" cy="504825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666999"/>
            <a:ext cx="4038600" cy="2133601"/>
          </a:xfrm>
        </p:spPr>
        <p:txBody>
          <a:bodyPr/>
          <a:lstStyle/>
          <a:p>
            <a:r>
              <a:rPr lang="en-US" sz="2800" dirty="0" smtClean="0"/>
              <a:t>58 % increase in drug related arrests by Ottawa Police Narcotics Detectives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Officer of the Year Award </a:t>
            </a:r>
            <a:br>
              <a:rPr lang="en-US" dirty="0" smtClean="0"/>
            </a:br>
            <a:r>
              <a:rPr lang="en-US" dirty="0" smtClean="0"/>
              <a:t>Marc </a:t>
            </a:r>
            <a:r>
              <a:rPr lang="en-US" dirty="0" smtClean="0"/>
              <a:t>Hoster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100_0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2127607"/>
            <a:ext cx="4145280" cy="447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Prescription Pill and Drug Disposal P2D2</a:t>
            </a:r>
            <a:endParaRPr lang="en-US" dirty="0"/>
          </a:p>
        </p:txBody>
      </p:sp>
      <p:pic>
        <p:nvPicPr>
          <p:cNvPr id="4" name="Content Placeholder 3" descr="Picture 010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920" y="2164080"/>
            <a:ext cx="5852160" cy="438912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851648" cy="3200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cap="all" dirty="0" smtClean="0"/>
              <a:t>Parks, </a:t>
            </a:r>
            <a:br>
              <a:rPr lang="en-US" cap="all" dirty="0" smtClean="0"/>
            </a:br>
            <a:r>
              <a:rPr lang="en-US" cap="all" dirty="0" smtClean="0"/>
              <a:t>Playground and </a:t>
            </a:r>
            <a:br>
              <a:rPr lang="en-US" cap="all" dirty="0" smtClean="0"/>
            </a:br>
            <a:r>
              <a:rPr lang="en-US" cap="all" dirty="0" smtClean="0"/>
              <a:t>recreation</a:t>
            </a:r>
            <a:endParaRPr lang="en-US" cap="al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Riordan Pool </a:t>
            </a:r>
            <a:endParaRPr lang="en-US" dirty="0"/>
          </a:p>
        </p:txBody>
      </p:sp>
      <p:pic>
        <p:nvPicPr>
          <p:cNvPr id="4" name="Content Placeholder 3" descr="riordan pool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2291" y="1752600"/>
            <a:ext cx="6502399" cy="4876799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Ottawa State of the City 9-2010 018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222" r="8889"/>
          <a:stretch>
            <a:fillRect/>
          </a:stretch>
        </p:blipFill>
        <p:spPr>
          <a:xfrm>
            <a:off x="-231067" y="0"/>
            <a:ext cx="960366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Lincoln-Douglas </a:t>
            </a:r>
            <a:br>
              <a:rPr lang="en-US" sz="4400" dirty="0" smtClean="0"/>
            </a:br>
            <a:r>
              <a:rPr lang="en-US" sz="4400" dirty="0" smtClean="0"/>
              <a:t>Playground</a:t>
            </a:r>
            <a:endParaRPr lang="en-US" sz="44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Ottawa State of the City 9-2010 1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4800" t="15483" r="10435" b="15074"/>
          <a:stretch>
            <a:fillRect/>
          </a:stretch>
        </p:blipFill>
        <p:spPr>
          <a:xfrm>
            <a:off x="0" y="2035969"/>
            <a:ext cx="5715000" cy="482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4" descr="Ottawa State of the City 9-2010 1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3270" t="37953" r="47235" b="12038"/>
          <a:stretch>
            <a:fillRect/>
          </a:stretch>
        </p:blipFill>
        <p:spPr>
          <a:xfrm>
            <a:off x="5638800" y="2817447"/>
            <a:ext cx="3581400" cy="404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 descr="Ottawa State of the City 9-2010 132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t="25537" r="3650" b="30869"/>
          <a:stretch>
            <a:fillRect/>
          </a:stretch>
        </p:blipFill>
        <p:spPr>
          <a:xfrm>
            <a:off x="-152400" y="0"/>
            <a:ext cx="9364436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ttawa State of the City 9-2010 002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944" t="14011" r="24675" b="20754"/>
          <a:stretch>
            <a:fillRect/>
          </a:stretch>
        </p:blipFill>
        <p:spPr>
          <a:xfrm>
            <a:off x="0" y="0"/>
            <a:ext cx="9144000" cy="70400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618488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Lincoln-Douglas </a:t>
            </a:r>
            <a:br>
              <a:rPr lang="en-US" sz="5400" dirty="0" smtClean="0">
                <a:solidFill>
                  <a:schemeClr val="accent1"/>
                </a:solidFill>
              </a:rPr>
            </a:br>
            <a:r>
              <a:rPr lang="en-US" sz="5400" dirty="0" smtClean="0">
                <a:solidFill>
                  <a:schemeClr val="accent1"/>
                </a:solidFill>
              </a:rPr>
              <a:t>Park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DSC00970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1524000"/>
          </a:xfrm>
        </p:spPr>
        <p:txBody>
          <a:bodyPr>
            <a:normAutofit/>
          </a:bodyPr>
          <a:lstStyle/>
          <a:p>
            <a:pPr algn="r"/>
            <a:r>
              <a:rPr lang="en-US" sz="5400" dirty="0" smtClean="0"/>
              <a:t>Lincoln-Douglas Park</a:t>
            </a:r>
            <a:br>
              <a:rPr lang="en-US" sz="5400" dirty="0" smtClean="0"/>
            </a:br>
            <a:r>
              <a:rPr lang="en-US" sz="3600" dirty="0" smtClean="0"/>
              <a:t>Walking Path </a:t>
            </a:r>
            <a:endParaRPr lang="en-US" sz="3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Tennis Courts</a:t>
            </a:r>
            <a:endParaRPr lang="en-US" dirty="0"/>
          </a:p>
        </p:txBody>
      </p:sp>
      <p:pic>
        <p:nvPicPr>
          <p:cNvPr id="8" name="Content Placeholder 7" descr="Ottawa State of the City 9-2010 019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3722" y="1935163"/>
            <a:ext cx="6596555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Programs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16408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Largest Amount of Participants</a:t>
            </a:r>
          </a:p>
          <a:p>
            <a:r>
              <a:rPr lang="en-US" sz="3200" dirty="0" smtClean="0"/>
              <a:t>42  Programs</a:t>
            </a:r>
          </a:p>
          <a:p>
            <a:r>
              <a:rPr lang="en-US" sz="3200" dirty="0" smtClean="0"/>
              <a:t>3,500 Individuals</a:t>
            </a:r>
          </a:p>
          <a:p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Largest Softball League in the Area</a:t>
            </a:r>
          </a:p>
          <a:p>
            <a:r>
              <a:rPr lang="en-US" sz="3200" dirty="0" smtClean="0"/>
              <a:t>1,800 Men and Women’s Softball Players</a:t>
            </a:r>
            <a:endParaRPr lang="en-US" sz="32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3200400" cy="2362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Park Property</a:t>
            </a:r>
            <a:endParaRPr lang="en-US" dirty="0"/>
          </a:p>
        </p:txBody>
      </p:sp>
      <p:pic>
        <p:nvPicPr>
          <p:cNvPr id="7" name="Content Placeholder 6" descr="State of the City 10062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33800" y="174811"/>
            <a:ext cx="5105400" cy="6606989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CITY INFRASTRUCTURE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Total Project </a:t>
            </a:r>
            <a:r>
              <a:rPr lang="en-US" sz="3200" b="1" dirty="0" smtClean="0"/>
              <a:t>Cost</a:t>
            </a:r>
            <a:r>
              <a:rPr lang="en-US" sz="3200" b="1" dirty="0" smtClean="0"/>
              <a:t>			$9.2 </a:t>
            </a:r>
            <a:r>
              <a:rPr lang="en-US" sz="3200" b="1" dirty="0" smtClean="0"/>
              <a:t>million</a:t>
            </a:r>
            <a:endParaRPr lang="en-US" sz="3200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Plant</a:t>
            </a:r>
            <a:endParaRPr lang="en-US" dirty="0"/>
          </a:p>
        </p:txBody>
      </p:sp>
      <p:pic>
        <p:nvPicPr>
          <p:cNvPr id="10" name="Content Placeholder 9" descr="100_7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424" y="1935163"/>
            <a:ext cx="5841152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Plant</a:t>
            </a:r>
            <a:endParaRPr lang="en-US" dirty="0"/>
          </a:p>
        </p:txBody>
      </p:sp>
      <p:pic>
        <p:nvPicPr>
          <p:cNvPr id="4" name="Content Placeholder 3" descr="100_6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424" y="1935163"/>
            <a:ext cx="5841152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Wastewater Treatment Plant</a:t>
            </a:r>
            <a:endParaRPr lang="en-US" dirty="0"/>
          </a:p>
        </p:txBody>
      </p:sp>
      <p:pic>
        <p:nvPicPr>
          <p:cNvPr id="12" name="Content Placeholder 11" descr="100_6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752601"/>
            <a:ext cx="6489700" cy="48768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Pleasant View</a:t>
            </a:r>
            <a:br>
              <a:rPr lang="en-US" dirty="0" smtClean="0"/>
            </a:br>
            <a:r>
              <a:rPr lang="en-US" dirty="0" smtClean="0"/>
              <a:t>A Lutheran Life Community</a:t>
            </a:r>
            <a:endParaRPr lang="en-US" dirty="0"/>
          </a:p>
        </p:txBody>
      </p:sp>
      <p:pic>
        <p:nvPicPr>
          <p:cNvPr id="6" name="Content Placeholder 5" descr="PVL Hearthstone-HC 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930" y="2251869"/>
            <a:ext cx="9007824" cy="3691731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Wastewater Treatment Plant</a:t>
            </a:r>
            <a:endParaRPr lang="en-US" dirty="0"/>
          </a:p>
        </p:txBody>
      </p:sp>
      <p:pic>
        <p:nvPicPr>
          <p:cNvPr id="15" name="Content Placeholder 14" descr="100_67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424" y="1935163"/>
            <a:ext cx="5841152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YMCA Lift Station</a:t>
            </a:r>
            <a:endParaRPr lang="en-US" dirty="0"/>
          </a:p>
        </p:txBody>
      </p:sp>
      <p:pic>
        <p:nvPicPr>
          <p:cNvPr id="7" name="Content Placeholder 6" descr="Ottawa state of the city round 2 9-2010 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3722" y="1935163"/>
            <a:ext cx="6596555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Department 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Well House Rehab</a:t>
            </a:r>
            <a:endParaRPr lang="en-US" dirty="0"/>
          </a:p>
        </p:txBody>
      </p:sp>
      <p:pic>
        <p:nvPicPr>
          <p:cNvPr id="4" name="Content Placeholder 3" descr="DSC00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North standpipe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912812" y="1855248"/>
            <a:ext cx="4040188" cy="659352"/>
          </a:xfrm>
        </p:spPr>
        <p:txBody>
          <a:bodyPr/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pic>
        <p:nvPicPr>
          <p:cNvPr id="7" name="Content Placeholder 6" descr="North Stand Pip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36793" y="2943192"/>
            <a:ext cx="4203435" cy="3152576"/>
          </a:xfrm>
        </p:spPr>
      </p:pic>
      <p:pic>
        <p:nvPicPr>
          <p:cNvPr id="10" name="Content Placeholder 9" descr="DSC002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38400"/>
            <a:ext cx="3124200" cy="41656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Heritage Harbor Watermain</a:t>
            </a:r>
            <a:endParaRPr lang="en-US" dirty="0"/>
          </a:p>
        </p:txBody>
      </p:sp>
      <p:pic>
        <p:nvPicPr>
          <p:cNvPr id="11" name="Content Placeholder 10" descr="Ottawa State of the City 9-2010 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3722" y="1935163"/>
            <a:ext cx="6596555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Chapel Street Watermain</a:t>
            </a:r>
            <a:endParaRPr lang="en-US" dirty="0"/>
          </a:p>
        </p:txBody>
      </p:sp>
      <p:pic>
        <p:nvPicPr>
          <p:cNvPr id="9" name="Content Placeholder 8" descr="DSC00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498600"/>
            <a:ext cx="3962400" cy="52832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Future West Side </a:t>
            </a:r>
            <a:br>
              <a:rPr lang="en-US" dirty="0" smtClean="0"/>
            </a:br>
            <a:r>
              <a:rPr lang="en-US" dirty="0" smtClean="0"/>
              <a:t>Water Storage Tank</a:t>
            </a:r>
            <a:endParaRPr lang="en-US" dirty="0"/>
          </a:p>
        </p:txBody>
      </p:sp>
      <p:pic>
        <p:nvPicPr>
          <p:cNvPr id="4" name="Content Placeholder 3" descr="DSC00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2239963"/>
            <a:ext cx="5852583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Future Water Projects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87880"/>
            <a:ext cx="8229600" cy="4389120"/>
          </a:xfrm>
        </p:spPr>
        <p:txBody>
          <a:bodyPr/>
          <a:lstStyle/>
          <a:p>
            <a:r>
              <a:rPr lang="en-US" sz="3200" dirty="0" smtClean="0"/>
              <a:t>Painting South Standpipe on State Street</a:t>
            </a:r>
          </a:p>
          <a:p>
            <a:endParaRPr lang="en-US" sz="3200" dirty="0" smtClean="0"/>
          </a:p>
          <a:p>
            <a:r>
              <a:rPr lang="en-US" sz="3200" dirty="0" smtClean="0"/>
              <a:t>Rehabilitation of North Booster Station on Meadow Lane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STREETS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Ottawa Pavilion</a:t>
            </a:r>
            <a:endParaRPr lang="en-US" dirty="0"/>
          </a:p>
        </p:txBody>
      </p:sp>
      <p:pic>
        <p:nvPicPr>
          <p:cNvPr id="4" name="Content Placeholder 3" descr="Ottawa Pavil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2133600"/>
            <a:ext cx="8956602" cy="394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McKinley Road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111655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New Curb &amp; Gutter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Sidewalk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Pavement Section</a:t>
            </a:r>
            <a:endParaRPr lang="en-US" dirty="0"/>
          </a:p>
        </p:txBody>
      </p:sp>
      <p:pic>
        <p:nvPicPr>
          <p:cNvPr id="15" name="Content Placeholder 14" descr="Mckinley Road 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13272" r="566" b="12574"/>
          <a:stretch>
            <a:fillRect/>
          </a:stretch>
        </p:blipFill>
        <p:spPr>
          <a:xfrm>
            <a:off x="4495800" y="3505200"/>
            <a:ext cx="4495800" cy="2514600"/>
          </a:xfrm>
        </p:spPr>
      </p:pic>
      <p:pic>
        <p:nvPicPr>
          <p:cNvPr id="18" name="Content Placeholder 17" descr="McKinley Ro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28600" y="3505200"/>
            <a:ext cx="4470400" cy="251460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pPr algn="ctr"/>
            <a:r>
              <a:rPr lang="en-US" dirty="0" smtClean="0"/>
              <a:t>East Dayton Road</a:t>
            </a:r>
            <a:endParaRPr lang="en-US" dirty="0"/>
          </a:p>
        </p:txBody>
      </p:sp>
      <p:pic>
        <p:nvPicPr>
          <p:cNvPr id="7" name="Content Placeholder 6" descr="Ottawa State of the City 9-2010 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3722" y="1935163"/>
            <a:ext cx="6596555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84175"/>
            <a:ext cx="82296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Main Street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Content Placeholder 12" descr="Main St 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5569" r="4315" b="30384"/>
          <a:stretch>
            <a:fillRect/>
          </a:stretch>
        </p:blipFill>
        <p:spPr>
          <a:xfrm>
            <a:off x="457200" y="1676400"/>
            <a:ext cx="425013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Content Placeholder 17" descr="Ottawa state of the city round 2 9-2010 00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553200" y="3048000"/>
            <a:ext cx="2438400" cy="3664487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ontent Placeholder 15" descr="Ottawa State of the City 9-2010 200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r="2519" b="25961"/>
          <a:stretch>
            <a:fillRect/>
          </a:stretch>
        </p:blipFill>
        <p:spPr>
          <a:xfrm>
            <a:off x="661665" y="4114799"/>
            <a:ext cx="4824735" cy="24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Content Placeholder 19" descr="Ottawa state of the city round 2 9-2010 010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800600" y="304800"/>
            <a:ext cx="2438400" cy="3664488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Brick Streets</a:t>
            </a:r>
            <a:endParaRPr lang="en-US" dirty="0"/>
          </a:p>
        </p:txBody>
      </p:sp>
      <p:pic>
        <p:nvPicPr>
          <p:cNvPr id="8" name="Content Placeholder 7" descr="Ottawa state of the city round 2 9-2010 0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199" y="2642036"/>
            <a:ext cx="4267201" cy="283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Ottawa state of the city round 2 9-2010 0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66117" y="2667001"/>
            <a:ext cx="4229683" cy="28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Floodplain Management</a:t>
            </a:r>
            <a:br>
              <a:rPr lang="en-US" dirty="0" smtClean="0"/>
            </a:br>
            <a:r>
              <a:rPr lang="en-US" dirty="0" smtClean="0"/>
              <a:t>Community Rating System --CRS</a:t>
            </a:r>
            <a:endParaRPr lang="en-US" dirty="0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2667000"/>
            <a:ext cx="6099094" cy="35814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Federal Emergency </a:t>
            </a:r>
            <a:br>
              <a:rPr lang="en-US" dirty="0" smtClean="0"/>
            </a:br>
            <a:r>
              <a:rPr lang="en-US" dirty="0" smtClean="0"/>
              <a:t>Management Agency (FEMA)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36" t="30674" r="39584" b="17360"/>
          <a:stretch>
            <a:fillRect/>
          </a:stretch>
        </p:blipFill>
        <p:spPr bwMode="auto">
          <a:xfrm>
            <a:off x="1371600" y="2086471"/>
            <a:ext cx="6172200" cy="461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-152400"/>
            <a:ext cx="3505200" cy="125272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Flooding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6322" name="Content Placeholder 3" descr="IMG_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66688" y="-125413"/>
            <a:ext cx="9310688" cy="698341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4792" t="25353" r="21356" b="45135"/>
          <a:stretch>
            <a:fillRect/>
          </a:stretch>
        </p:blipFill>
        <p:spPr>
          <a:xfrm>
            <a:off x="2133600" y="76200"/>
            <a:ext cx="5105400" cy="6676292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  <p:pic>
        <p:nvPicPr>
          <p:cNvPr id="9" name="Content Placeholder 8" descr="IMG_07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971" y="2514600"/>
            <a:ext cx="4454129" cy="2969419"/>
          </a:xfrm>
        </p:spPr>
      </p:pic>
      <p:pic>
        <p:nvPicPr>
          <p:cNvPr id="10" name="Content Placeholder 9" descr="IMG_07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7471" y="2514600"/>
            <a:ext cx="4454129" cy="2969419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IVCC Ottawa Center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228600" y="2388648"/>
            <a:ext cx="4040188" cy="659352"/>
          </a:xfrm>
        </p:spPr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191000" y="2393157"/>
            <a:ext cx="4041775" cy="654843"/>
          </a:xfrm>
        </p:spPr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7" name="Content Placeholder 6" descr="100_178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6748" b="4690"/>
          <a:stretch>
            <a:fillRect/>
          </a:stretch>
        </p:blipFill>
        <p:spPr>
          <a:xfrm>
            <a:off x="152400" y="2998986"/>
            <a:ext cx="4040188" cy="3097014"/>
          </a:xfrm>
        </p:spPr>
      </p:pic>
      <p:pic>
        <p:nvPicPr>
          <p:cNvPr id="8" name="Picture 1" descr="IMG_036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1587" b="4762"/>
          <a:stretch>
            <a:fillRect/>
          </a:stretch>
        </p:blipFill>
        <p:spPr bwMode="auto">
          <a:xfrm>
            <a:off x="4191000" y="2971800"/>
            <a:ext cx="484250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189" t="38128" r="9743" b="10508"/>
          <a:stretch>
            <a:fillRect/>
          </a:stretch>
        </p:blipFill>
        <p:spPr bwMode="auto">
          <a:xfrm>
            <a:off x="533400" y="1371600"/>
            <a:ext cx="8077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095" t="61819" r="4906" b="18055"/>
          <a:stretch>
            <a:fillRect/>
          </a:stretch>
        </p:blipFill>
        <p:spPr bwMode="auto">
          <a:xfrm>
            <a:off x="533400" y="5105400"/>
            <a:ext cx="807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91312"/>
            <a:ext cx="8229600" cy="856488"/>
          </a:xfrm>
        </p:spPr>
        <p:txBody>
          <a:bodyPr/>
          <a:lstStyle/>
          <a:p>
            <a:pPr algn="ctr"/>
            <a:r>
              <a:rPr lang="en-US" dirty="0" smtClean="0"/>
              <a:t>Ottawa Regional Hospital 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600" y="0"/>
            <a:ext cx="8229600" cy="15422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IVCC Ottawa Center 		</a:t>
            </a:r>
            <a:endParaRPr lang="en-US" sz="4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2400" y="1931448"/>
            <a:ext cx="4040188" cy="659352"/>
          </a:xfrm>
        </p:spPr>
        <p:txBody>
          <a:bodyPr/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>
          <a:xfrm>
            <a:off x="4648200" y="1935957"/>
            <a:ext cx="4041775" cy="654843"/>
          </a:xfrm>
        </p:spPr>
        <p:txBody>
          <a:bodyPr/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3799490" y="6096000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Front</a:t>
            </a:r>
            <a:endParaRPr lang="en-US" sz="4000" dirty="0"/>
          </a:p>
        </p:txBody>
      </p:sp>
      <p:pic>
        <p:nvPicPr>
          <p:cNvPr id="16" name="Content Placeholder 15" descr="100_178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752" r="1724"/>
          <a:stretch>
            <a:fillRect/>
          </a:stretch>
        </p:blipFill>
        <p:spPr>
          <a:xfrm>
            <a:off x="76200" y="2551820"/>
            <a:ext cx="4495800" cy="3397816"/>
          </a:xfrm>
        </p:spPr>
      </p:pic>
      <p:pic>
        <p:nvPicPr>
          <p:cNvPr id="17" name="Content Placeholder 16" descr="Aqueduct 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552700"/>
            <a:ext cx="4495800" cy="337185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600" y="0"/>
            <a:ext cx="8229600" cy="15422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IVCC Ottawa Center 		</a:t>
            </a:r>
            <a:endParaRPr lang="en-US" sz="4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1779048"/>
            <a:ext cx="4040188" cy="659352"/>
          </a:xfrm>
        </p:spPr>
        <p:txBody>
          <a:bodyPr/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>
          <a:xfrm>
            <a:off x="4645025" y="1783557"/>
            <a:ext cx="4041775" cy="654843"/>
          </a:xfrm>
        </p:spPr>
        <p:txBody>
          <a:bodyPr/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pic>
        <p:nvPicPr>
          <p:cNvPr id="8" name="Content Placeholder 7" descr="100_177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2400300"/>
            <a:ext cx="4419600" cy="3314700"/>
          </a:xfrm>
        </p:spPr>
      </p:pic>
      <p:pic>
        <p:nvPicPr>
          <p:cNvPr id="9" name="Content Placeholder 8" descr="Aqueduct 00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1124"/>
          <a:stretch>
            <a:fillRect/>
          </a:stretch>
        </p:blipFill>
        <p:spPr>
          <a:xfrm>
            <a:off x="4572000" y="2362200"/>
            <a:ext cx="4521200" cy="3352800"/>
          </a:xfrm>
        </p:spPr>
      </p:pic>
      <p:sp>
        <p:nvSpPr>
          <p:cNvPr id="13" name="Rectangle 12"/>
          <p:cNvSpPr/>
          <p:nvPr/>
        </p:nvSpPr>
        <p:spPr>
          <a:xfrm>
            <a:off x="3429000" y="6096000"/>
            <a:ext cx="2512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West Side</a:t>
            </a:r>
            <a:endParaRPr lang="en-US" sz="4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0600" y="0"/>
            <a:ext cx="8229600" cy="15422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IVCC Ottawa Center	</a:t>
            </a:r>
            <a:endParaRPr lang="en-US" sz="4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2400" y="1931448"/>
            <a:ext cx="4040188" cy="659352"/>
          </a:xfrm>
        </p:spPr>
        <p:txBody>
          <a:bodyPr/>
          <a:lstStyle/>
          <a:p>
            <a:r>
              <a:rPr lang="en-US" sz="3200" dirty="0" smtClean="0"/>
              <a:t>Before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>
          <a:xfrm>
            <a:off x="4648200" y="1935957"/>
            <a:ext cx="4041775" cy="654843"/>
          </a:xfrm>
        </p:spPr>
        <p:txBody>
          <a:bodyPr/>
          <a:lstStyle/>
          <a:p>
            <a:r>
              <a:rPr lang="en-US" sz="3200" dirty="0" smtClean="0"/>
              <a:t>After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514600" y="6096000"/>
            <a:ext cx="4463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Rear – Parking Lot</a:t>
            </a:r>
            <a:endParaRPr lang="en-US" sz="4000" dirty="0"/>
          </a:p>
        </p:txBody>
      </p:sp>
      <p:pic>
        <p:nvPicPr>
          <p:cNvPr id="14" name="Content Placeholder 13" descr="IMG_037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t="9190" r="-249"/>
          <a:stretch>
            <a:fillRect/>
          </a:stretch>
        </p:blipFill>
        <p:spPr>
          <a:xfrm>
            <a:off x="4191000" y="2590800"/>
            <a:ext cx="4953000" cy="2991116"/>
          </a:xfrm>
        </p:spPr>
      </p:pic>
      <p:pic>
        <p:nvPicPr>
          <p:cNvPr id="21" name="Content Placeholder 20" descr="100_17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52400" y="2590800"/>
            <a:ext cx="4040188" cy="3030141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NIU President John Peters Visit </a:t>
            </a:r>
            <a:endParaRPr lang="en-US" dirty="0"/>
          </a:p>
        </p:txBody>
      </p:sp>
      <p:pic>
        <p:nvPicPr>
          <p:cNvPr id="9" name="Content Placeholder 8" descr="IMG_9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4175"/>
            <a:ext cx="8229600" cy="1139825"/>
          </a:xfrm>
        </p:spPr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  <p:pic>
        <p:nvPicPr>
          <p:cNvPr id="11" name="Content Placeholder 10" descr="P80500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410200" y="135255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 descr="P806003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8511" b="4905"/>
          <a:stretch>
            <a:fillRect/>
          </a:stretch>
        </p:blipFill>
        <p:spPr>
          <a:xfrm>
            <a:off x="4648200" y="3886200"/>
            <a:ext cx="3812177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2" descr="DSC00920.JPG"/>
          <p:cNvPicPr>
            <a:picLocks noGrp="1" noChangeAspect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>
          <a:xfrm>
            <a:off x="228600" y="234315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Downtown Ottawa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0 River Games 2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7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2010 River Games 2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1" y="-1"/>
            <a:ext cx="4572000" cy="687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949677" y="-1527577"/>
            <a:ext cx="6819145" cy="987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Downtown Beautification </a:t>
            </a:r>
            <a:endParaRPr lang="en-US" dirty="0"/>
          </a:p>
        </p:txBody>
      </p:sp>
      <p:pic>
        <p:nvPicPr>
          <p:cNvPr id="7" name="Content Placeholder 6" descr="2010 River Games 2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497115" y="1524000"/>
            <a:ext cx="3494485" cy="52516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MEP_46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170" y="2139616"/>
            <a:ext cx="5029630" cy="334678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800 LaSalle Street Construction</a:t>
            </a:r>
            <a:endParaRPr lang="en-US" dirty="0"/>
          </a:p>
        </p:txBody>
      </p:sp>
      <p:pic>
        <p:nvPicPr>
          <p:cNvPr id="10" name="Content Placeholder 9" descr="CIMG01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9008" y="2362200"/>
            <a:ext cx="4386792" cy="3290094"/>
          </a:xfrm>
        </p:spPr>
      </p:pic>
      <p:pic>
        <p:nvPicPr>
          <p:cNvPr id="11" name="Content Placeholder 10" descr="CIMG01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62200"/>
            <a:ext cx="4386792" cy="3290094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13916</TotalTime>
  <Words>657</Words>
  <Application>Microsoft Office PowerPoint</Application>
  <PresentationFormat>On-screen Show (4:3)</PresentationFormat>
  <Paragraphs>247</Paragraphs>
  <Slides>131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3" baseType="lpstr">
      <vt:lpstr>Flow</vt:lpstr>
      <vt:lpstr>Document</vt:lpstr>
      <vt:lpstr>City of Ottawa   STATE OF THE CITY     Thursday, October 7, 2010 11:30 a.m.</vt:lpstr>
      <vt:lpstr>THE CHAMBER </vt:lpstr>
      <vt:lpstr>Slide 3</vt:lpstr>
      <vt:lpstr>City Commissioners </vt:lpstr>
      <vt:lpstr>Construction Permits</vt:lpstr>
      <vt:lpstr>Slide 6</vt:lpstr>
      <vt:lpstr>Pleasant View A Lutheran Life Community</vt:lpstr>
      <vt:lpstr>Ottawa Pavilion</vt:lpstr>
      <vt:lpstr>Ottawa Regional Hospital </vt:lpstr>
      <vt:lpstr>Ottawa Regional Hospital  Urgent  Visit  Center </vt:lpstr>
      <vt:lpstr>Mental Health Facility</vt:lpstr>
      <vt:lpstr>Goodwill Industries</vt:lpstr>
      <vt:lpstr>Bill Walsh Automotive Group</vt:lpstr>
      <vt:lpstr>Rental Pros</vt:lpstr>
      <vt:lpstr>Slide 15</vt:lpstr>
      <vt:lpstr>Slide 16</vt:lpstr>
      <vt:lpstr>Slide 17</vt:lpstr>
      <vt:lpstr>Slide 18</vt:lpstr>
      <vt:lpstr>Slide 19</vt:lpstr>
      <vt:lpstr>Ponderosa – Parking Lot</vt:lpstr>
      <vt:lpstr>LaSalle County Emergency Operations Center</vt:lpstr>
      <vt:lpstr>North Central Illinois Council of Governments</vt:lpstr>
      <vt:lpstr>Slide 23</vt:lpstr>
      <vt:lpstr>Central Intermediate School</vt:lpstr>
      <vt:lpstr>Flooding </vt:lpstr>
      <vt:lpstr>Ottawa Elementary School Central School Flooding </vt:lpstr>
      <vt:lpstr>Partnerships</vt:lpstr>
      <vt:lpstr>GRANTS</vt:lpstr>
      <vt:lpstr>Stimulus Funding </vt:lpstr>
      <vt:lpstr>Brownfield Grants</vt:lpstr>
      <vt:lpstr>  Other Grants  Safe Routes to School Grant</vt:lpstr>
      <vt:lpstr>Other Grants</vt:lpstr>
      <vt:lpstr>NEW GRANT</vt:lpstr>
      <vt:lpstr>Pending Grants</vt:lpstr>
      <vt:lpstr>LaSalle County  Broadband</vt:lpstr>
      <vt:lpstr>LaSalle  County</vt:lpstr>
      <vt:lpstr>LaSalle County Broadband Initiative</vt:lpstr>
      <vt:lpstr>CITY SERVICES</vt:lpstr>
      <vt:lpstr>Ottawa Fire Department</vt:lpstr>
      <vt:lpstr>Ottawa Fire Department</vt:lpstr>
      <vt:lpstr>Slide 41</vt:lpstr>
      <vt:lpstr>Fire Department </vt:lpstr>
      <vt:lpstr>Fire Prevention and Education </vt:lpstr>
      <vt:lpstr>New Fire Truck</vt:lpstr>
      <vt:lpstr>New Airpacks</vt:lpstr>
      <vt:lpstr>Chief Jim Duback</vt:lpstr>
      <vt:lpstr>Jeff Newbury</vt:lpstr>
      <vt:lpstr>Ottawa Police Department</vt:lpstr>
      <vt:lpstr>Slide 49</vt:lpstr>
      <vt:lpstr>Telecommunicators</vt:lpstr>
      <vt:lpstr>Ottawa Police Department’s Citizen Police Academy program</vt:lpstr>
      <vt:lpstr>Graduating Class</vt:lpstr>
      <vt:lpstr>Ottawa’s Low Level Crime Rate</vt:lpstr>
      <vt:lpstr>Ottawa Police Narcotics Detectives</vt:lpstr>
      <vt:lpstr>Officer of the Year Award  Marc Hoster </vt:lpstr>
      <vt:lpstr>Prescription Pill and Drug Disposal P2D2</vt:lpstr>
      <vt:lpstr>Parks,  Playground and  recreation</vt:lpstr>
      <vt:lpstr>Riordan Pool </vt:lpstr>
      <vt:lpstr>Lincoln-Douglas  Playground</vt:lpstr>
      <vt:lpstr>Lincoln-Douglas  Park</vt:lpstr>
      <vt:lpstr>Lincoln-Douglas Park Walking Path </vt:lpstr>
      <vt:lpstr>Tennis Courts</vt:lpstr>
      <vt:lpstr>Active Programs</vt:lpstr>
      <vt:lpstr>New  Park Property</vt:lpstr>
      <vt:lpstr>CITY INFRASTRUCTURE</vt:lpstr>
      <vt:lpstr>Wastewater Treatment Plant</vt:lpstr>
      <vt:lpstr>Wastewater Treatment Plant</vt:lpstr>
      <vt:lpstr>Wastewater Treatment Plant</vt:lpstr>
      <vt:lpstr>Wastewater Treatment Plant</vt:lpstr>
      <vt:lpstr>Wastewater Treatment Plant</vt:lpstr>
      <vt:lpstr>YMCA Lift Station</vt:lpstr>
      <vt:lpstr>Water Department </vt:lpstr>
      <vt:lpstr>Well House Rehab</vt:lpstr>
      <vt:lpstr>North standpipe</vt:lpstr>
      <vt:lpstr>Heritage Harbor Watermain</vt:lpstr>
      <vt:lpstr>Chapel Street Watermain</vt:lpstr>
      <vt:lpstr>Future West Side  Water Storage Tank</vt:lpstr>
      <vt:lpstr>Future Water Projects</vt:lpstr>
      <vt:lpstr>STREETS</vt:lpstr>
      <vt:lpstr>McKinley Road</vt:lpstr>
      <vt:lpstr>East Dayton Road</vt:lpstr>
      <vt:lpstr>Main Street </vt:lpstr>
      <vt:lpstr>Brick Streets</vt:lpstr>
      <vt:lpstr>Floodplain Management Community Rating System --CRS</vt:lpstr>
      <vt:lpstr>Federal Emergency  Management Agency (FEMA)</vt:lpstr>
      <vt:lpstr>Flooding</vt:lpstr>
      <vt:lpstr>Slide 87</vt:lpstr>
      <vt:lpstr>IVCC Ottawa Center</vt:lpstr>
      <vt:lpstr>IVCC Ottawa Center</vt:lpstr>
      <vt:lpstr>IVCC Ottawa Center   </vt:lpstr>
      <vt:lpstr>IVCC Ottawa Center   </vt:lpstr>
      <vt:lpstr>IVCC Ottawa Center </vt:lpstr>
      <vt:lpstr>NIU President John Peters Visit </vt:lpstr>
      <vt:lpstr>IVCC Ottawa Center</vt:lpstr>
      <vt:lpstr>Downtown Ottawa</vt:lpstr>
      <vt:lpstr>Slide 96</vt:lpstr>
      <vt:lpstr>Slide 97</vt:lpstr>
      <vt:lpstr>Downtown Beautification </vt:lpstr>
      <vt:lpstr>800 LaSalle Street Construction</vt:lpstr>
      <vt:lpstr>Slide 100</vt:lpstr>
      <vt:lpstr>Jordan Block</vt:lpstr>
      <vt:lpstr>Slide 102</vt:lpstr>
      <vt:lpstr>Slide 103</vt:lpstr>
      <vt:lpstr>Historic Architecture</vt:lpstr>
      <vt:lpstr>Peoples Economic  Development Corporation</vt:lpstr>
      <vt:lpstr>Historic Architecture</vt:lpstr>
      <vt:lpstr>Madison  Street Living</vt:lpstr>
      <vt:lpstr>Special Events  and  Tourism</vt:lpstr>
      <vt:lpstr>Special Events Committee</vt:lpstr>
      <vt:lpstr>Festival of Lights</vt:lpstr>
      <vt:lpstr>Music in The Park</vt:lpstr>
      <vt:lpstr>Slide 112</vt:lpstr>
      <vt:lpstr>Tourism – Canal Boat</vt:lpstr>
      <vt:lpstr>Ottawa Visitors Center</vt:lpstr>
      <vt:lpstr>Radium Girls Memorial</vt:lpstr>
      <vt:lpstr>Radium Girls Memorial Fundraising Events</vt:lpstr>
      <vt:lpstr>Allen Park Sculptures</vt:lpstr>
      <vt:lpstr>Allen Park Sculptures</vt:lpstr>
      <vt:lpstr>Allen Park Sculptures</vt:lpstr>
      <vt:lpstr>Allen Park Sculptures</vt:lpstr>
      <vt:lpstr>CITY FINANCES</vt:lpstr>
      <vt:lpstr>Budget</vt:lpstr>
      <vt:lpstr>Wages and Salaries</vt:lpstr>
      <vt:lpstr>Economic Challenges</vt:lpstr>
      <vt:lpstr>Blue Cross Blue Shield</vt:lpstr>
      <vt:lpstr>Medical and Prescription</vt:lpstr>
      <vt:lpstr>Combined Sewer Overflows</vt:lpstr>
      <vt:lpstr>Combined Sewer Overflows</vt:lpstr>
      <vt:lpstr>CSO Long Term Control Plan Public Meeting Tonight at City Hall  7:00 PM  </vt:lpstr>
      <vt:lpstr>CONCLUSION</vt:lpstr>
      <vt:lpstr>Slide 131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construction of the Headworks at $1.6 million started in October, 2005 and is the first phase of a $6-$7 millions upgrade at the wastewater treatment plant.  The engineering of the second phase will begin in November, 2005.</dc:title>
  <dc:creator>Kim</dc:creator>
  <cp:lastModifiedBy>Tami</cp:lastModifiedBy>
  <cp:revision>862</cp:revision>
  <dcterms:created xsi:type="dcterms:W3CDTF">2005-10-11T21:14:32Z</dcterms:created>
  <dcterms:modified xsi:type="dcterms:W3CDTF">2010-10-07T15:04:32Z</dcterms:modified>
</cp:coreProperties>
</file>